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8" r:id="rId1"/>
  </p:sldMasterIdLst>
  <p:notesMasterIdLst>
    <p:notesMasterId r:id="rId62"/>
  </p:notesMasterIdLst>
  <p:sldIdLst>
    <p:sldId id="256" r:id="rId2"/>
    <p:sldId id="326" r:id="rId3"/>
    <p:sldId id="449" r:id="rId4"/>
    <p:sldId id="480" r:id="rId5"/>
    <p:sldId id="452" r:id="rId6"/>
    <p:sldId id="479" r:id="rId7"/>
    <p:sldId id="481" r:id="rId8"/>
    <p:sldId id="483" r:id="rId9"/>
    <p:sldId id="484" r:id="rId10"/>
    <p:sldId id="456" r:id="rId11"/>
    <p:sldId id="482" r:id="rId12"/>
    <p:sldId id="486" r:id="rId13"/>
    <p:sldId id="485" r:id="rId14"/>
    <p:sldId id="487" r:id="rId15"/>
    <p:sldId id="450" r:id="rId16"/>
    <p:sldId id="488" r:id="rId17"/>
    <p:sldId id="489" r:id="rId18"/>
    <p:sldId id="490" r:id="rId19"/>
    <p:sldId id="491" r:id="rId20"/>
    <p:sldId id="492" r:id="rId21"/>
    <p:sldId id="451" r:id="rId22"/>
    <p:sldId id="493" r:id="rId23"/>
    <p:sldId id="494" r:id="rId24"/>
    <p:sldId id="468" r:id="rId25"/>
    <p:sldId id="498" r:id="rId26"/>
    <p:sldId id="497" r:id="rId27"/>
    <p:sldId id="471" r:id="rId28"/>
    <p:sldId id="499" r:id="rId29"/>
    <p:sldId id="500" r:id="rId30"/>
    <p:sldId id="501" r:id="rId31"/>
    <p:sldId id="502" r:id="rId32"/>
    <p:sldId id="506" r:id="rId33"/>
    <p:sldId id="507" r:id="rId34"/>
    <p:sldId id="503" r:id="rId35"/>
    <p:sldId id="510" r:id="rId36"/>
    <p:sldId id="511" r:id="rId37"/>
    <p:sldId id="512" r:id="rId38"/>
    <p:sldId id="508" r:id="rId39"/>
    <p:sldId id="513" r:id="rId40"/>
    <p:sldId id="514" r:id="rId41"/>
    <p:sldId id="516" r:id="rId42"/>
    <p:sldId id="517" r:id="rId43"/>
    <p:sldId id="518" r:id="rId44"/>
    <p:sldId id="519" r:id="rId45"/>
    <p:sldId id="520" r:id="rId46"/>
    <p:sldId id="521" r:id="rId47"/>
    <p:sldId id="522" r:id="rId48"/>
    <p:sldId id="523" r:id="rId49"/>
    <p:sldId id="509" r:id="rId50"/>
    <p:sldId id="524" r:id="rId51"/>
    <p:sldId id="444" r:id="rId52"/>
    <p:sldId id="446" r:id="rId53"/>
    <p:sldId id="383" r:id="rId54"/>
    <p:sldId id="447" r:id="rId55"/>
    <p:sldId id="392" r:id="rId56"/>
    <p:sldId id="390" r:id="rId57"/>
    <p:sldId id="391" r:id="rId58"/>
    <p:sldId id="409" r:id="rId59"/>
    <p:sldId id="410" r:id="rId60"/>
    <p:sldId id="448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96"/>
    <p:restoredTop sz="83659"/>
  </p:normalViewPr>
  <p:slideViewPr>
    <p:cSldViewPr snapToGrid="0" snapToObjects="1">
      <p:cViewPr>
        <p:scale>
          <a:sx n="69" d="100"/>
          <a:sy n="69" d="100"/>
        </p:scale>
        <p:origin x="93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896AE0-B62B-A94F-9A1B-F12DBAD1BB6D}" type="datetimeFigureOut">
              <a:rPr lang="en-US" smtClean="0"/>
              <a:t>11/5/18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3C70C-4725-714F-A435-F222EA650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61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744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</a:t>
            </a:r>
            <a:r>
              <a:rPr lang="en-US" baseline="0" dirty="0" smtClean="0"/>
              <a:t> mins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8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</a:t>
            </a:r>
            <a:r>
              <a:rPr lang="en-US" baseline="0" dirty="0" smtClean="0"/>
              <a:t> mins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2577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</a:t>
            </a:r>
            <a:r>
              <a:rPr lang="en-US" baseline="0" dirty="0" smtClean="0"/>
              <a:t> mins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4041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this would result in duplicate results if there are duplicate characters</a:t>
            </a:r>
            <a:r>
              <a:rPr lang="en-US" baseline="0" dirty="0" smtClean="0"/>
              <a:t> in the string!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61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</a:t>
            </a:r>
            <a:r>
              <a:rPr lang="en-US" baseline="0" dirty="0" smtClean="0"/>
              <a:t> mins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877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</a:t>
            </a:r>
            <a:r>
              <a:rPr lang="en-US" baseline="0" dirty="0" smtClean="0"/>
              <a:t> mins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995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</a:t>
            </a:r>
            <a:r>
              <a:rPr lang="en-US" baseline="0" dirty="0" smtClean="0"/>
              <a:t> mins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09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</a:t>
            </a:r>
            <a:r>
              <a:rPr lang="en-US" baseline="0" dirty="0" smtClean="0"/>
              <a:t> mins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987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</a:t>
            </a:r>
            <a:r>
              <a:rPr lang="en-US" baseline="0" dirty="0" smtClean="0"/>
              <a:t> mins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5562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(5 mins)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46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108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Has a queen in diagonal will</a:t>
            </a:r>
            <a:r>
              <a:rPr lang="en-US" baseline="0" dirty="0" smtClean="0"/>
              <a:t> check all the rows after the current row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8770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(5 mins)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0378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709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1563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Previous</a:t>
            </a:r>
            <a:r>
              <a:rPr lang="en-US" baseline="0" dirty="0" smtClean="0"/>
              <a:t> solution to find permutations of a string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427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 mins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3428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the marking criteria</a:t>
            </a:r>
            <a:r>
              <a:rPr lang="en-US" baseline="0" dirty="0" smtClean="0"/>
              <a:t> for PE01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878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385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 mins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581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 mins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460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</a:t>
            </a:r>
            <a:r>
              <a:rPr lang="en-US" baseline="0" dirty="0" smtClean="0"/>
              <a:t> mins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6711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 mins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743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 mins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804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 mins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176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 mins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396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 mins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9840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 mins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916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 mins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6682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 mins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4182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 mins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389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 mins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777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6660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 mins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5436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 mins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413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8399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926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9000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551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356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73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6898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472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Normal tower of </a:t>
            </a:r>
            <a:r>
              <a:rPr lang="en-US" dirty="0" err="1" smtClean="0"/>
              <a:t>hanoi</a:t>
            </a:r>
            <a:r>
              <a:rPr lang="en-US" dirty="0" smtClean="0"/>
              <a:t>. Wishful thinking!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5838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371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</a:t>
            </a:r>
            <a:r>
              <a:rPr lang="en-US" baseline="0" dirty="0" smtClean="0"/>
              <a:t> can see move as a kind of function for printing out the moves (abstraction of move)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09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r>
              <a:rPr lang="en-US" baseline="0" dirty="0" smtClean="0"/>
              <a:t> mins to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565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the problem with</a:t>
            </a:r>
            <a:r>
              <a:rPr lang="en-US" baseline="0" dirty="0" smtClean="0"/>
              <a:t> the code here?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948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the </a:t>
            </a:r>
            <a:r>
              <a:rPr lang="en-US" smtClean="0"/>
              <a:t>problem with</a:t>
            </a:r>
            <a:r>
              <a:rPr lang="en-US" baseline="0" smtClean="0"/>
              <a:t> the code here?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8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788454"/>
            <a:ext cx="6270922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3956280"/>
            <a:ext cx="512375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7F65E36-8EA5-8A4A-8500-5FA2BAAE7B0B}" type="datetimeFigureOut">
              <a:rPr lang="en-US" smtClean="0"/>
              <a:t>11/5/18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64643" y="744469"/>
            <a:ext cx="8005589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65E36-8EA5-8A4A-8500-5FA2BAAE7B0B}" type="datetimeFigureOut">
              <a:rPr lang="en-US" smtClean="0"/>
              <a:t>11/5/18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65E36-8EA5-8A4A-8500-5FA2BAAE7B0B}" type="datetimeFigureOut">
              <a:rPr lang="en-US" smtClean="0"/>
              <a:t>11/5/18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65E36-8EA5-8A4A-8500-5FA2BAAE7B0B}" type="datetimeFigureOut">
              <a:rPr lang="en-US" smtClean="0"/>
              <a:t>11/5/18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7F65E36-8EA5-8A4A-8500-5FA2BAAE7B0B}" type="datetimeFigureOut">
              <a:rPr lang="en-US" smtClean="0"/>
              <a:t>11/5/18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65E36-8EA5-8A4A-8500-5FA2BAAE7B0B}" type="datetimeFigureOut">
              <a:rPr lang="en-US" smtClean="0"/>
              <a:t>11/5/18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65E36-8EA5-8A4A-8500-5FA2BAAE7B0B}" type="datetimeFigureOut">
              <a:rPr lang="en-US" smtClean="0"/>
              <a:t>11/5/18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65E36-8EA5-8A4A-8500-5FA2BAAE7B0B}" type="datetimeFigureOut">
              <a:rPr lang="en-US" smtClean="0"/>
              <a:t>11/5/18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65E36-8EA5-8A4A-8500-5FA2BAAE7B0B}" type="datetimeFigureOut">
              <a:rPr lang="en-US" smtClean="0"/>
              <a:t>11/5/18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7F65E36-8EA5-8A4A-8500-5FA2BAAE7B0B}" type="datetimeFigureOut">
              <a:rPr lang="en-US" smtClean="0"/>
              <a:t>11/5/18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7F65E36-8EA5-8A4A-8500-5FA2BAAE7B0B}" type="datetimeFigureOut">
              <a:rPr lang="en-US" smtClean="0"/>
              <a:t>11/5/18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C7F65E36-8EA5-8A4A-8500-5FA2BAAE7B0B}" type="datetimeFigureOut">
              <a:rPr lang="en-US" smtClean="0"/>
              <a:pPr/>
              <a:t>11/5/18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12879AE5-4784-1349-90A9-33444C7F4D3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60753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32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3200" i="1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800" i="1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0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CCBB8E-332C-1F4A-81AD-0AA532738E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Tutorial </a:t>
            </a:r>
            <a:r>
              <a:rPr lang="en-US" dirty="0" smtClean="0"/>
              <a:t>10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Group </a:t>
            </a:r>
            <a:r>
              <a:rPr lang="en-US" dirty="0" smtClean="0"/>
              <a:t>C10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52FBE00-2B2B-284C-920E-A31D63D768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500" dirty="0"/>
              <a:t>5</a:t>
            </a:r>
            <a:r>
              <a:rPr lang="en-US" sz="2500" baseline="30000" dirty="0" smtClean="0"/>
              <a:t>th</a:t>
            </a:r>
            <a:r>
              <a:rPr lang="en-US" sz="2500" dirty="0" smtClean="0"/>
              <a:t> November 2018</a:t>
            </a:r>
          </a:p>
          <a:p>
            <a:r>
              <a:rPr lang="en-US" sz="2500" dirty="0" smtClean="0">
                <a:solidFill>
                  <a:schemeClr val="accent1"/>
                </a:solidFill>
              </a:rPr>
              <a:t>Joanne Ong</a:t>
            </a:r>
            <a:endParaRPr lang="en-US" sz="2500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52892" y="46775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41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1"/>
    </mc:Choice>
    <mc:Fallback xmlns="">
      <p:transition spd="slow" advTm="1071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7D6DBC2-3575-8B44-BE65-D4E6B6294C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2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25.1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79409" y="1779814"/>
            <a:ext cx="8955055" cy="509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rgbClr val="D73A49"/>
                </a:solidFill>
              </a:rPr>
              <a:t>void</a:t>
            </a:r>
            <a:r>
              <a:rPr lang="en-US" sz="2500" dirty="0"/>
              <a:t> </a:t>
            </a:r>
            <a:r>
              <a:rPr lang="en-US" sz="2500" dirty="0" smtClean="0">
                <a:solidFill>
                  <a:srgbClr val="6F42C1"/>
                </a:solidFill>
              </a:rPr>
              <a:t>solve</a:t>
            </a:r>
            <a:r>
              <a:rPr lang="en-US" sz="2500" dirty="0" smtClean="0"/>
              <a:t>(</a:t>
            </a:r>
            <a:r>
              <a:rPr lang="en-US" sz="2500" dirty="0" smtClean="0">
                <a:solidFill>
                  <a:srgbClr val="D73A49"/>
                </a:solidFill>
              </a:rPr>
              <a:t>long</a:t>
            </a:r>
            <a:r>
              <a:rPr lang="en-US" sz="2500" dirty="0" smtClean="0"/>
              <a:t> k, </a:t>
            </a:r>
            <a:r>
              <a:rPr lang="en-US" sz="2500" dirty="0">
                <a:solidFill>
                  <a:srgbClr val="D73A49"/>
                </a:solidFill>
              </a:rPr>
              <a:t>long</a:t>
            </a:r>
            <a:r>
              <a:rPr lang="en-US" sz="2500" dirty="0"/>
              <a:t> </a:t>
            </a:r>
            <a:r>
              <a:rPr lang="en-US" sz="2500" dirty="0" smtClean="0"/>
              <a:t>source, </a:t>
            </a:r>
            <a:r>
              <a:rPr lang="en-US" sz="2500" dirty="0">
                <a:solidFill>
                  <a:srgbClr val="D73A49"/>
                </a:solidFill>
              </a:rPr>
              <a:t>long</a:t>
            </a:r>
            <a:r>
              <a:rPr lang="en-US" sz="2500" dirty="0"/>
              <a:t> </a:t>
            </a:r>
            <a:r>
              <a:rPr lang="en-US" sz="2500" dirty="0" err="1" smtClean="0"/>
              <a:t>dest</a:t>
            </a:r>
            <a:r>
              <a:rPr lang="en-US" sz="2500" dirty="0" smtClean="0"/>
              <a:t>, </a:t>
            </a:r>
            <a:r>
              <a:rPr lang="en-US" sz="2500" dirty="0">
                <a:solidFill>
                  <a:srgbClr val="D73A49"/>
                </a:solidFill>
              </a:rPr>
              <a:t>long</a:t>
            </a:r>
            <a:r>
              <a:rPr lang="en-US" sz="2500" dirty="0"/>
              <a:t> </a:t>
            </a:r>
            <a:r>
              <a:rPr lang="en-US" sz="2500" dirty="0" smtClean="0"/>
              <a:t>placeholder) {</a:t>
            </a:r>
          </a:p>
          <a:p>
            <a:r>
              <a:rPr lang="en-US" sz="2500" dirty="0"/>
              <a:t> </a:t>
            </a:r>
            <a:r>
              <a:rPr lang="en-US" sz="2500" dirty="0" smtClean="0"/>
              <a:t>  </a:t>
            </a:r>
            <a:r>
              <a:rPr lang="en-US" sz="2500" dirty="0" smtClean="0">
                <a:solidFill>
                  <a:srgbClr val="D73A49"/>
                </a:solidFill>
              </a:rPr>
              <a:t>if </a:t>
            </a:r>
            <a:r>
              <a:rPr lang="en-US" sz="2500" dirty="0" smtClean="0"/>
              <a:t>(k == 1) {</a:t>
            </a:r>
          </a:p>
          <a:p>
            <a:r>
              <a:rPr lang="en-US" sz="2500" dirty="0">
                <a:solidFill>
                  <a:srgbClr val="D73A49"/>
                </a:solidFill>
              </a:rPr>
              <a:t> </a:t>
            </a:r>
            <a:r>
              <a:rPr lang="en-US" sz="2500" dirty="0" smtClean="0">
                <a:solidFill>
                  <a:srgbClr val="D73A49"/>
                </a:solidFill>
              </a:rPr>
              <a:t>   </a:t>
            </a:r>
            <a:r>
              <a:rPr lang="en-US" sz="2500" dirty="0" smtClean="0"/>
              <a:t>move(k, source, placeholder);</a:t>
            </a:r>
          </a:p>
          <a:p>
            <a:r>
              <a:rPr lang="en-US" sz="2500" dirty="0"/>
              <a:t> </a:t>
            </a:r>
            <a:r>
              <a:rPr lang="en-US" sz="2500" dirty="0" smtClean="0"/>
              <a:t>   move(k, placeholder, </a:t>
            </a:r>
            <a:r>
              <a:rPr lang="en-US" sz="2500" dirty="0" err="1" smtClean="0"/>
              <a:t>dest</a:t>
            </a:r>
            <a:r>
              <a:rPr lang="en-US" sz="2500" dirty="0" smtClean="0"/>
              <a:t>); </a:t>
            </a:r>
            <a:endParaRPr lang="en-US" sz="2500" dirty="0" smtClean="0"/>
          </a:p>
          <a:p>
            <a:r>
              <a:rPr lang="en-US" sz="2500" dirty="0"/>
              <a:t> </a:t>
            </a:r>
            <a:r>
              <a:rPr lang="en-US" sz="2500" dirty="0" smtClean="0"/>
              <a:t>   return; </a:t>
            </a:r>
            <a:endParaRPr lang="en-US" sz="2500" dirty="0" smtClean="0"/>
          </a:p>
          <a:p>
            <a:r>
              <a:rPr lang="en-US" sz="2500" dirty="0">
                <a:solidFill>
                  <a:srgbClr val="D73A49"/>
                </a:solidFill>
              </a:rPr>
              <a:t> </a:t>
            </a:r>
            <a:r>
              <a:rPr lang="en-US" sz="2500" dirty="0" smtClean="0">
                <a:solidFill>
                  <a:srgbClr val="D73A49"/>
                </a:solidFill>
              </a:rPr>
              <a:t> </a:t>
            </a:r>
            <a:r>
              <a:rPr lang="en-US" sz="2500" dirty="0" smtClean="0"/>
              <a:t>} </a:t>
            </a:r>
            <a:r>
              <a:rPr lang="en-US" sz="2500" dirty="0" smtClean="0">
                <a:solidFill>
                  <a:srgbClr val="D73A49"/>
                </a:solidFill>
              </a:rPr>
              <a:t>else </a:t>
            </a:r>
            <a:r>
              <a:rPr lang="en-US" sz="2500" dirty="0" smtClean="0"/>
              <a:t>{</a:t>
            </a:r>
          </a:p>
          <a:p>
            <a:r>
              <a:rPr lang="en-US" sz="2500" dirty="0">
                <a:solidFill>
                  <a:srgbClr val="D73A49"/>
                </a:solidFill>
              </a:rPr>
              <a:t> </a:t>
            </a:r>
            <a:r>
              <a:rPr lang="en-US" sz="2500" dirty="0" smtClean="0">
                <a:solidFill>
                  <a:srgbClr val="D73A49"/>
                </a:solidFill>
              </a:rPr>
              <a:t>   </a:t>
            </a:r>
            <a:r>
              <a:rPr lang="en-US" sz="2500" dirty="0" smtClean="0"/>
              <a:t>solve(k </a:t>
            </a:r>
            <a:r>
              <a:rPr lang="mr-IN" sz="2500" dirty="0" smtClean="0"/>
              <a:t>–</a:t>
            </a:r>
            <a:r>
              <a:rPr lang="en-US" sz="2500" dirty="0" smtClean="0"/>
              <a:t> 1,  source, </a:t>
            </a:r>
            <a:r>
              <a:rPr lang="en-US" sz="2500" dirty="0" err="1" smtClean="0"/>
              <a:t>dest</a:t>
            </a:r>
            <a:r>
              <a:rPr lang="en-US" sz="2500" dirty="0" smtClean="0"/>
              <a:t>, placeholder);</a:t>
            </a:r>
          </a:p>
          <a:p>
            <a:r>
              <a:rPr lang="en-US" sz="2500" dirty="0" smtClean="0"/>
              <a:t>    move(k, source, placeholder);</a:t>
            </a:r>
          </a:p>
          <a:p>
            <a:r>
              <a:rPr lang="en-US" sz="2500" dirty="0">
                <a:solidFill>
                  <a:srgbClr val="D73A49"/>
                </a:solidFill>
              </a:rPr>
              <a:t> </a:t>
            </a:r>
            <a:r>
              <a:rPr lang="en-US" sz="2500" dirty="0" smtClean="0">
                <a:solidFill>
                  <a:srgbClr val="D73A49"/>
                </a:solidFill>
              </a:rPr>
              <a:t>   </a:t>
            </a:r>
            <a:r>
              <a:rPr lang="en-US" sz="2500" dirty="0" smtClean="0"/>
              <a:t>solve(k </a:t>
            </a:r>
            <a:r>
              <a:rPr lang="mr-IN" sz="2500" dirty="0" smtClean="0"/>
              <a:t>–</a:t>
            </a:r>
            <a:r>
              <a:rPr lang="en-US" sz="2500" dirty="0" smtClean="0"/>
              <a:t> 1, </a:t>
            </a:r>
            <a:r>
              <a:rPr lang="en-US" sz="2500" dirty="0" err="1" smtClean="0"/>
              <a:t>dest</a:t>
            </a:r>
            <a:r>
              <a:rPr lang="en-US" sz="2500" dirty="0" smtClean="0"/>
              <a:t>, source, placeholder);</a:t>
            </a:r>
          </a:p>
          <a:p>
            <a:r>
              <a:rPr lang="en-US" sz="2500" dirty="0"/>
              <a:t> </a:t>
            </a:r>
            <a:r>
              <a:rPr lang="en-US" sz="2500" dirty="0" smtClean="0"/>
              <a:t>   move(k</a:t>
            </a:r>
            <a:r>
              <a:rPr lang="en-US" sz="2500" dirty="0"/>
              <a:t>, </a:t>
            </a:r>
            <a:r>
              <a:rPr lang="en-US" sz="2500" dirty="0" smtClean="0"/>
              <a:t>placeholder, </a:t>
            </a:r>
            <a:r>
              <a:rPr lang="en-US" sz="2500" dirty="0" err="1" smtClean="0"/>
              <a:t>dest</a:t>
            </a:r>
            <a:r>
              <a:rPr lang="en-US" sz="2500" dirty="0" smtClean="0"/>
              <a:t>);</a:t>
            </a:r>
          </a:p>
          <a:p>
            <a:r>
              <a:rPr lang="en-US" sz="2500" dirty="0"/>
              <a:t> </a:t>
            </a:r>
            <a:r>
              <a:rPr lang="en-US" sz="2500" dirty="0" smtClean="0"/>
              <a:t>   solve(k </a:t>
            </a:r>
            <a:r>
              <a:rPr lang="mr-IN" sz="2500" dirty="0"/>
              <a:t>–</a:t>
            </a:r>
            <a:r>
              <a:rPr lang="en-US" sz="2500" dirty="0"/>
              <a:t> 1,  source</a:t>
            </a:r>
            <a:r>
              <a:rPr lang="en-US" sz="2500" dirty="0" smtClean="0"/>
              <a:t>, </a:t>
            </a:r>
            <a:r>
              <a:rPr lang="en-US" sz="2500" dirty="0" err="1" smtClean="0"/>
              <a:t>dest</a:t>
            </a:r>
            <a:r>
              <a:rPr lang="en-US" sz="2500" dirty="0" smtClean="0"/>
              <a:t>, placeholder);</a:t>
            </a:r>
            <a:endParaRPr lang="en-US" sz="2500" dirty="0"/>
          </a:p>
          <a:p>
            <a:r>
              <a:rPr lang="en-US" sz="2500" dirty="0" smtClean="0"/>
              <a:t>  }</a:t>
            </a:r>
          </a:p>
          <a:p>
            <a:r>
              <a:rPr lang="en-US" sz="25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7561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25.1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28700" y="1872162"/>
            <a:ext cx="72009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000" dirty="0" smtClean="0"/>
              <a:t>What is the running time of this “new” algorithm?</a:t>
            </a:r>
            <a:endParaRPr lang="en-US" sz="3000" dirty="0"/>
          </a:p>
        </p:txBody>
      </p:sp>
      <p:sp>
        <p:nvSpPr>
          <p:cNvPr id="4" name="Rectangle 3"/>
          <p:cNvSpPr/>
          <p:nvPr/>
        </p:nvSpPr>
        <p:spPr>
          <a:xfrm>
            <a:off x="1181488" y="3358062"/>
            <a:ext cx="6895323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solve(k </a:t>
            </a:r>
            <a:r>
              <a:rPr lang="mr-IN" sz="2500" dirty="0"/>
              <a:t>–</a:t>
            </a:r>
            <a:r>
              <a:rPr lang="en-US" sz="2500" dirty="0"/>
              <a:t> 1,  source, </a:t>
            </a:r>
            <a:r>
              <a:rPr lang="en-US" sz="2500" dirty="0" err="1"/>
              <a:t>dest</a:t>
            </a:r>
            <a:r>
              <a:rPr lang="en-US" sz="2500" dirty="0"/>
              <a:t>, placeholder);</a:t>
            </a:r>
          </a:p>
          <a:p>
            <a:r>
              <a:rPr lang="en-US" sz="2500" dirty="0" smtClean="0"/>
              <a:t>move(k</a:t>
            </a:r>
            <a:r>
              <a:rPr lang="en-US" sz="2500" dirty="0"/>
              <a:t>, source, placeholder);</a:t>
            </a:r>
          </a:p>
          <a:p>
            <a:r>
              <a:rPr lang="en-US" sz="2500" dirty="0" smtClean="0"/>
              <a:t>solve(k </a:t>
            </a:r>
            <a:r>
              <a:rPr lang="mr-IN" sz="2500" dirty="0"/>
              <a:t>–</a:t>
            </a:r>
            <a:r>
              <a:rPr lang="en-US" sz="2500" dirty="0"/>
              <a:t> 1, </a:t>
            </a:r>
            <a:r>
              <a:rPr lang="en-US" sz="2500" dirty="0" err="1"/>
              <a:t>dest</a:t>
            </a:r>
            <a:r>
              <a:rPr lang="en-US" sz="2500" dirty="0"/>
              <a:t>, source, placeholder);</a:t>
            </a:r>
          </a:p>
          <a:p>
            <a:r>
              <a:rPr lang="en-US" sz="2500" dirty="0" smtClean="0"/>
              <a:t>move(k</a:t>
            </a:r>
            <a:r>
              <a:rPr lang="en-US" sz="2500" dirty="0"/>
              <a:t>, placeholder, </a:t>
            </a:r>
            <a:r>
              <a:rPr lang="en-US" sz="2500" dirty="0" err="1"/>
              <a:t>dest</a:t>
            </a:r>
            <a:r>
              <a:rPr lang="en-US" sz="2500" dirty="0"/>
              <a:t>);</a:t>
            </a:r>
          </a:p>
          <a:p>
            <a:r>
              <a:rPr lang="en-US" sz="2500" dirty="0" smtClean="0"/>
              <a:t>solve(k </a:t>
            </a:r>
            <a:r>
              <a:rPr lang="mr-IN" sz="2500" dirty="0"/>
              <a:t>–</a:t>
            </a:r>
            <a:r>
              <a:rPr lang="en-US" sz="2500" dirty="0"/>
              <a:t> 1,  source, </a:t>
            </a:r>
            <a:r>
              <a:rPr lang="en-US" sz="2500" dirty="0" err="1"/>
              <a:t>dest</a:t>
            </a:r>
            <a:r>
              <a:rPr lang="en-US" sz="2500" dirty="0"/>
              <a:t>, placeholder</a:t>
            </a:r>
            <a:r>
              <a:rPr lang="en-US" sz="2500" dirty="0" smtClean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46711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25.1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28700" y="1872162"/>
            <a:ext cx="72009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000" dirty="0" smtClean="0"/>
              <a:t>What is the running time of this “new” algorithm?</a:t>
            </a:r>
            <a:endParaRPr lang="en-US" sz="3000" dirty="0"/>
          </a:p>
        </p:txBody>
      </p:sp>
      <p:sp>
        <p:nvSpPr>
          <p:cNvPr id="4" name="Rectangle 3"/>
          <p:cNvSpPr/>
          <p:nvPr/>
        </p:nvSpPr>
        <p:spPr>
          <a:xfrm>
            <a:off x="1181488" y="3358062"/>
            <a:ext cx="6895323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solve(k </a:t>
            </a:r>
            <a:r>
              <a:rPr lang="mr-IN" sz="2500" dirty="0"/>
              <a:t>–</a:t>
            </a:r>
            <a:r>
              <a:rPr lang="en-US" sz="2500" dirty="0"/>
              <a:t> 1,  source, </a:t>
            </a:r>
            <a:r>
              <a:rPr lang="en-US" sz="2500" dirty="0" err="1"/>
              <a:t>dest</a:t>
            </a:r>
            <a:r>
              <a:rPr lang="en-US" sz="2500" dirty="0"/>
              <a:t>, placeholder);</a:t>
            </a:r>
          </a:p>
          <a:p>
            <a:r>
              <a:rPr lang="en-US" sz="2500" dirty="0" smtClean="0"/>
              <a:t>move(k</a:t>
            </a:r>
            <a:r>
              <a:rPr lang="en-US" sz="2500" dirty="0"/>
              <a:t>, source, placeholder);</a:t>
            </a:r>
          </a:p>
          <a:p>
            <a:r>
              <a:rPr lang="en-US" sz="2500" dirty="0" smtClean="0"/>
              <a:t>solve(k </a:t>
            </a:r>
            <a:r>
              <a:rPr lang="mr-IN" sz="2500" dirty="0"/>
              <a:t>–</a:t>
            </a:r>
            <a:r>
              <a:rPr lang="en-US" sz="2500" dirty="0"/>
              <a:t> 1, </a:t>
            </a:r>
            <a:r>
              <a:rPr lang="en-US" sz="2500" dirty="0" err="1"/>
              <a:t>dest</a:t>
            </a:r>
            <a:r>
              <a:rPr lang="en-US" sz="2500" dirty="0"/>
              <a:t>, source, placeholder);</a:t>
            </a:r>
          </a:p>
          <a:p>
            <a:r>
              <a:rPr lang="en-US" sz="2500" dirty="0" smtClean="0"/>
              <a:t>move(k</a:t>
            </a:r>
            <a:r>
              <a:rPr lang="en-US" sz="2500" dirty="0"/>
              <a:t>, placeholder, </a:t>
            </a:r>
            <a:r>
              <a:rPr lang="en-US" sz="2500" dirty="0" err="1"/>
              <a:t>dest</a:t>
            </a:r>
            <a:r>
              <a:rPr lang="en-US" sz="2500" dirty="0"/>
              <a:t>);</a:t>
            </a:r>
          </a:p>
          <a:p>
            <a:r>
              <a:rPr lang="en-US" sz="2500" dirty="0" smtClean="0"/>
              <a:t>solve(k </a:t>
            </a:r>
            <a:r>
              <a:rPr lang="mr-IN" sz="2500" dirty="0"/>
              <a:t>–</a:t>
            </a:r>
            <a:r>
              <a:rPr lang="en-US" sz="2500" dirty="0"/>
              <a:t> 1,  source, </a:t>
            </a:r>
            <a:r>
              <a:rPr lang="en-US" sz="2500" dirty="0" err="1"/>
              <a:t>dest</a:t>
            </a:r>
            <a:r>
              <a:rPr lang="en-US" sz="2500" dirty="0"/>
              <a:t>, placeholder</a:t>
            </a:r>
            <a:r>
              <a:rPr lang="en-US" sz="2500" dirty="0" smtClean="0"/>
              <a:t>);</a:t>
            </a:r>
          </a:p>
          <a:p>
            <a:endParaRPr lang="en-US" sz="2500" dirty="0"/>
          </a:p>
          <a:p>
            <a:r>
              <a:rPr lang="en-US" sz="2500" dirty="0" smtClean="0"/>
              <a:t>T(k) = 3T(k </a:t>
            </a:r>
            <a:r>
              <a:rPr lang="mr-IN" sz="2500" dirty="0" smtClean="0"/>
              <a:t>–</a:t>
            </a:r>
            <a:r>
              <a:rPr lang="en-US" sz="2500" dirty="0" smtClean="0"/>
              <a:t> 1) + 2 = 9T(k </a:t>
            </a:r>
            <a:r>
              <a:rPr lang="mr-IN" sz="2500" dirty="0" smtClean="0"/>
              <a:t>–</a:t>
            </a:r>
            <a:r>
              <a:rPr lang="en-US" sz="2500" dirty="0" smtClean="0"/>
              <a:t> 2) + 6 + 2 </a:t>
            </a:r>
            <a:r>
              <a:rPr lang="mr-IN" sz="2500" dirty="0" smtClean="0"/>
              <a:t>…</a:t>
            </a:r>
            <a:r>
              <a:rPr lang="en-US" sz="2500" dirty="0" smtClean="0"/>
              <a:t> = O(3</a:t>
            </a:r>
            <a:r>
              <a:rPr lang="en-US" sz="2500" baseline="30000" dirty="0" smtClean="0"/>
              <a:t>k</a:t>
            </a:r>
            <a:r>
              <a:rPr lang="en-US" sz="25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1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26.1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28700" y="1629566"/>
            <a:ext cx="749948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000" dirty="0" smtClean="0"/>
              <a:t>To permute a string of length n:</a:t>
            </a:r>
          </a:p>
          <a:p>
            <a:pPr algn="just"/>
            <a:endParaRPr lang="en-US" sz="3000" dirty="0" smtClean="0"/>
          </a:p>
          <a:p>
            <a:pPr algn="just"/>
            <a:r>
              <a:rPr lang="en-US" sz="3000" dirty="0" smtClean="0"/>
              <a:t>Base case: only 1 character </a:t>
            </a:r>
            <a:r>
              <a:rPr lang="en-US" sz="3000" dirty="0" smtClean="0">
                <a:sym typeface="Wingdings"/>
              </a:rPr>
              <a:t>1 permutation</a:t>
            </a:r>
            <a:endParaRPr lang="en-US" sz="3000" dirty="0" smtClean="0"/>
          </a:p>
          <a:p>
            <a:pPr algn="just"/>
            <a:endParaRPr lang="en-US" sz="3000" dirty="0"/>
          </a:p>
          <a:p>
            <a:pPr algn="just"/>
            <a:r>
              <a:rPr lang="en-US" sz="3000" dirty="0" smtClean="0"/>
              <a:t>By wishful thinking, assume we know how to permute strings of length n </a:t>
            </a:r>
            <a:r>
              <a:rPr lang="mr-IN" sz="3000" dirty="0" smtClean="0"/>
              <a:t>–</a:t>
            </a:r>
            <a:r>
              <a:rPr lang="en-US" sz="3000" dirty="0" smtClean="0"/>
              <a:t> 1.</a:t>
            </a:r>
          </a:p>
          <a:p>
            <a:pPr algn="just"/>
            <a:endParaRPr lang="en-US" sz="3000" dirty="0"/>
          </a:p>
          <a:p>
            <a:pPr algn="just"/>
            <a:r>
              <a:rPr lang="en-US" sz="3000" dirty="0" smtClean="0"/>
              <a:t>Then, for each character in the string, we shift it to the first position, and solve for the remaining  n </a:t>
            </a:r>
            <a:r>
              <a:rPr lang="mr-IN" sz="3000" dirty="0" smtClean="0"/>
              <a:t>–</a:t>
            </a:r>
            <a:r>
              <a:rPr lang="en-US" sz="3000" dirty="0" smtClean="0"/>
              <a:t> 1 characters.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87479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Problem 26.1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35F4B5F-407C-744C-9262-F2B528F218ED}"/>
              </a:ext>
            </a:extLst>
          </p:cNvPr>
          <p:cNvSpPr/>
          <p:nvPr/>
        </p:nvSpPr>
        <p:spPr>
          <a:xfrm>
            <a:off x="2143373" y="2701300"/>
            <a:ext cx="461912" cy="369330"/>
          </a:xfrm>
          <a:prstGeom prst="rect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63B3ADB-A202-C140-AF17-9D69D8845A84}"/>
              </a:ext>
            </a:extLst>
          </p:cNvPr>
          <p:cNvSpPr/>
          <p:nvPr/>
        </p:nvSpPr>
        <p:spPr>
          <a:xfrm>
            <a:off x="2804821" y="2701300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EC10454-F806-7F43-B252-2B5F825D951E}"/>
              </a:ext>
            </a:extLst>
          </p:cNvPr>
          <p:cNvSpPr/>
          <p:nvPr/>
        </p:nvSpPr>
        <p:spPr>
          <a:xfrm>
            <a:off x="3466269" y="2701300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1456323-1BDF-2D4B-B677-2B3170A39BAA}"/>
              </a:ext>
            </a:extLst>
          </p:cNvPr>
          <p:cNvSpPr/>
          <p:nvPr/>
        </p:nvSpPr>
        <p:spPr>
          <a:xfrm>
            <a:off x="4127717" y="2701300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</a:rPr>
              <a:t>b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8D52E86-CAD7-E341-862B-F20598519CEA}"/>
              </a:ext>
            </a:extLst>
          </p:cNvPr>
          <p:cNvSpPr/>
          <p:nvPr/>
        </p:nvSpPr>
        <p:spPr>
          <a:xfrm>
            <a:off x="4789165" y="2701300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0CD0255-EA4A-BA43-9781-16D987344D8E}"/>
              </a:ext>
            </a:extLst>
          </p:cNvPr>
          <p:cNvSpPr txBox="1"/>
          <p:nvPr/>
        </p:nvSpPr>
        <p:spPr>
          <a:xfrm>
            <a:off x="2566560" y="1726098"/>
            <a:ext cx="3018773" cy="4770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Roboto" panose="02000000000000000000" pitchFamily="2" charset="0"/>
                <a:sym typeface="Calibri"/>
              </a:rPr>
              <a:t>permutate recursively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423F21C-80FD-014E-836B-6166BCDF45A2}"/>
              </a:ext>
            </a:extLst>
          </p:cNvPr>
          <p:cNvSpPr/>
          <p:nvPr/>
        </p:nvSpPr>
        <p:spPr>
          <a:xfrm>
            <a:off x="2143373" y="3419308"/>
            <a:ext cx="461912" cy="369330"/>
          </a:xfrm>
          <a:prstGeom prst="rect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F0D81DC-B755-FA4F-9843-F63E04FE0657}"/>
              </a:ext>
            </a:extLst>
          </p:cNvPr>
          <p:cNvSpPr/>
          <p:nvPr/>
        </p:nvSpPr>
        <p:spPr>
          <a:xfrm>
            <a:off x="2804821" y="3419308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1C5F29B-EA11-E448-BEC7-0F52AF57992E}"/>
              </a:ext>
            </a:extLst>
          </p:cNvPr>
          <p:cNvSpPr/>
          <p:nvPr/>
        </p:nvSpPr>
        <p:spPr>
          <a:xfrm>
            <a:off x="3466269" y="3419308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1BE9E4BC-418C-4647-9E5C-99B572F576B5}"/>
              </a:ext>
            </a:extLst>
          </p:cNvPr>
          <p:cNvSpPr/>
          <p:nvPr/>
        </p:nvSpPr>
        <p:spPr>
          <a:xfrm>
            <a:off x="4127717" y="3419308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</a:rPr>
              <a:t>b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531E890E-2129-0A4A-9EC2-D576194BCFDC}"/>
              </a:ext>
            </a:extLst>
          </p:cNvPr>
          <p:cNvSpPr/>
          <p:nvPr/>
        </p:nvSpPr>
        <p:spPr>
          <a:xfrm>
            <a:off x="4789165" y="3419308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C684429E-50BD-6046-83B2-AC84BC4C3E87}"/>
              </a:ext>
            </a:extLst>
          </p:cNvPr>
          <p:cNvSpPr/>
          <p:nvPr/>
        </p:nvSpPr>
        <p:spPr>
          <a:xfrm>
            <a:off x="2143373" y="4137316"/>
            <a:ext cx="461912" cy="369330"/>
          </a:xfrm>
          <a:prstGeom prst="rect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23668F13-3CE1-3942-BC17-552BD05A829F}"/>
              </a:ext>
            </a:extLst>
          </p:cNvPr>
          <p:cNvSpPr/>
          <p:nvPr/>
        </p:nvSpPr>
        <p:spPr>
          <a:xfrm>
            <a:off x="2804821" y="4137316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D4AFAFC-F318-8347-8DD9-9C1C088E068C}"/>
              </a:ext>
            </a:extLst>
          </p:cNvPr>
          <p:cNvSpPr/>
          <p:nvPr/>
        </p:nvSpPr>
        <p:spPr>
          <a:xfrm>
            <a:off x="3466269" y="4137316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C9D65EBB-B309-A048-A887-AB97F5B77449}"/>
              </a:ext>
            </a:extLst>
          </p:cNvPr>
          <p:cNvSpPr/>
          <p:nvPr/>
        </p:nvSpPr>
        <p:spPr>
          <a:xfrm>
            <a:off x="4127717" y="4137316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</a:rPr>
              <a:t>b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FB5AFE4B-98DF-0E4B-BE5D-C763EA4DE57A}"/>
              </a:ext>
            </a:extLst>
          </p:cNvPr>
          <p:cNvSpPr/>
          <p:nvPr/>
        </p:nvSpPr>
        <p:spPr>
          <a:xfrm>
            <a:off x="4789165" y="4137316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6F84E169-68F0-B145-913D-EC2CA300B595}"/>
              </a:ext>
            </a:extLst>
          </p:cNvPr>
          <p:cNvSpPr/>
          <p:nvPr/>
        </p:nvSpPr>
        <p:spPr>
          <a:xfrm>
            <a:off x="2143373" y="4854355"/>
            <a:ext cx="461912" cy="369330"/>
          </a:xfrm>
          <a:prstGeom prst="rect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43FA7F5-23A7-3D4A-B783-D068FBBA9964}"/>
              </a:ext>
            </a:extLst>
          </p:cNvPr>
          <p:cNvSpPr/>
          <p:nvPr/>
        </p:nvSpPr>
        <p:spPr>
          <a:xfrm>
            <a:off x="2804821" y="4854355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9B233990-8DCA-5844-8B32-9C427405BDEA}"/>
              </a:ext>
            </a:extLst>
          </p:cNvPr>
          <p:cNvSpPr/>
          <p:nvPr/>
        </p:nvSpPr>
        <p:spPr>
          <a:xfrm>
            <a:off x="3466269" y="4854355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19C38D2E-76B8-F74C-89A0-B317A8338480}"/>
              </a:ext>
            </a:extLst>
          </p:cNvPr>
          <p:cNvSpPr/>
          <p:nvPr/>
        </p:nvSpPr>
        <p:spPr>
          <a:xfrm>
            <a:off x="4127717" y="4854355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9900C9A2-E8BD-D84B-B6FC-E52A61782E0A}"/>
              </a:ext>
            </a:extLst>
          </p:cNvPr>
          <p:cNvSpPr/>
          <p:nvPr/>
        </p:nvSpPr>
        <p:spPr>
          <a:xfrm>
            <a:off x="4789165" y="4854355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3377D613-B00F-CD44-83EE-38910FDD466E}"/>
              </a:ext>
            </a:extLst>
          </p:cNvPr>
          <p:cNvSpPr/>
          <p:nvPr/>
        </p:nvSpPr>
        <p:spPr>
          <a:xfrm>
            <a:off x="2143373" y="5593022"/>
            <a:ext cx="461912" cy="369330"/>
          </a:xfrm>
          <a:prstGeom prst="rect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9FA80E90-70DD-E04C-B3ED-85CC7886152B}"/>
              </a:ext>
            </a:extLst>
          </p:cNvPr>
          <p:cNvSpPr/>
          <p:nvPr/>
        </p:nvSpPr>
        <p:spPr>
          <a:xfrm>
            <a:off x="2804821" y="5593022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9818314D-87D8-6F4C-9BA6-9333900E29AE}"/>
              </a:ext>
            </a:extLst>
          </p:cNvPr>
          <p:cNvSpPr/>
          <p:nvPr/>
        </p:nvSpPr>
        <p:spPr>
          <a:xfrm>
            <a:off x="3466269" y="5593022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074D93CE-AFCB-3847-80FE-B1BA3402C505}"/>
              </a:ext>
            </a:extLst>
          </p:cNvPr>
          <p:cNvSpPr/>
          <p:nvPr/>
        </p:nvSpPr>
        <p:spPr>
          <a:xfrm>
            <a:off x="4127717" y="5593022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F73663E6-29C4-8A44-9B91-591E4618B8C5}"/>
              </a:ext>
            </a:extLst>
          </p:cNvPr>
          <p:cNvSpPr/>
          <p:nvPr/>
        </p:nvSpPr>
        <p:spPr>
          <a:xfrm>
            <a:off x="4789165" y="5593022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</a:t>
            </a: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xmlns="" id="{D9391F63-5D1E-0049-AB83-20D15B30A44C}"/>
              </a:ext>
            </a:extLst>
          </p:cNvPr>
          <p:cNvSpPr/>
          <p:nvPr/>
        </p:nvSpPr>
        <p:spPr>
          <a:xfrm rot="5400000">
            <a:off x="3933481" y="1244958"/>
            <a:ext cx="230592" cy="2404603"/>
          </a:xfrm>
          <a:prstGeom prst="leftBrac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EC79E53F-FF3C-E140-82F0-CFC9CE24FDA1}"/>
              </a:ext>
            </a:extLst>
          </p:cNvPr>
          <p:cNvSpPr txBox="1"/>
          <p:nvPr/>
        </p:nvSpPr>
        <p:spPr>
          <a:xfrm>
            <a:off x="5827925" y="3165391"/>
            <a:ext cx="2841315" cy="12464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Roboto" panose="02000000000000000000" pitchFamily="2" charset="0"/>
                <a:sym typeface="Calibri"/>
              </a:rPr>
              <a:t>duplicate </a:t>
            </a:r>
            <a:r>
              <a:rPr kumimoji="0" lang="en-US" sz="25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Roboto" panose="02000000000000000000" pitchFamily="2" charset="0"/>
                <a:sym typeface="Calibri"/>
              </a:rPr>
              <a:t>work if there are </a:t>
            </a:r>
            <a:r>
              <a:rPr kumimoji="0" lang="en-US" sz="25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Roboto" panose="02000000000000000000" pitchFamily="2" charset="0"/>
                <a:sym typeface="Calibri"/>
              </a:rPr>
              <a:t>duplicate</a:t>
            </a:r>
            <a:r>
              <a:rPr kumimoji="0" lang="en-US" sz="2500" b="0" i="0" u="none" strike="noStrike" cap="none" spc="0" normalizeH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Roboto" panose="02000000000000000000" pitchFamily="2" charset="0"/>
                <a:sym typeface="Calibri"/>
              </a:rPr>
              <a:t> characters</a:t>
            </a:r>
            <a:r>
              <a:rPr kumimoji="0" lang="en-US" sz="25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Roboto" panose="02000000000000000000" pitchFamily="2" charset="0"/>
                <a:sym typeface="Calibri"/>
              </a:rPr>
              <a:t>!</a:t>
            </a:r>
            <a:endParaRPr kumimoji="0" lang="en-US" sz="2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ea typeface="Roboto" panose="02000000000000000000" pitchFamily="2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585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26.1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28700" y="1894701"/>
            <a:ext cx="749948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000" dirty="0" smtClean="0"/>
              <a:t> Avoid generating duplicate permutations!</a:t>
            </a:r>
          </a:p>
        </p:txBody>
      </p:sp>
    </p:spTree>
    <p:extLst>
      <p:ext uri="{BB962C8B-B14F-4D97-AF65-F5344CB8AC3E}">
        <p14:creationId xmlns:p14="http://schemas.microsoft.com/office/powerpoint/2010/main" val="206435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26.1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28700" y="1629566"/>
            <a:ext cx="749948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000" dirty="0" smtClean="0"/>
              <a:t>Try coding it now! (10 mins)</a:t>
            </a:r>
            <a:endParaRPr lang="en-US" sz="3000" dirty="0"/>
          </a:p>
        </p:txBody>
      </p:sp>
      <p:sp>
        <p:nvSpPr>
          <p:cNvPr id="4" name="Rectangle 3"/>
          <p:cNvSpPr/>
          <p:nvPr/>
        </p:nvSpPr>
        <p:spPr>
          <a:xfrm>
            <a:off x="636813" y="2230662"/>
            <a:ext cx="904836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E61A2"/>
                </a:solidFill>
              </a:rPr>
              <a:t>void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2185B"/>
                </a:solidFill>
              </a:rPr>
              <a:t>permute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3E61A2"/>
                </a:solidFill>
              </a:rPr>
              <a:t>char</a:t>
            </a:r>
            <a:r>
              <a:rPr lang="en-US" sz="2000" dirty="0"/>
              <a:t> a[], </a:t>
            </a:r>
            <a:r>
              <a:rPr lang="en-US" sz="2000" dirty="0">
                <a:solidFill>
                  <a:srgbClr val="3E61A2"/>
                </a:solidFill>
              </a:rPr>
              <a:t>long</a:t>
            </a:r>
            <a:r>
              <a:rPr lang="en-US" sz="2000" dirty="0"/>
              <a:t> </a:t>
            </a:r>
            <a:r>
              <a:rPr lang="en-US" sz="2000" dirty="0" err="1"/>
              <a:t>len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3E61A2"/>
                </a:solidFill>
              </a:rPr>
              <a:t>long</a:t>
            </a:r>
            <a:r>
              <a:rPr lang="en-US" sz="2000" dirty="0"/>
              <a:t> </a:t>
            </a:r>
            <a:r>
              <a:rPr lang="en-US" sz="2000" dirty="0" err="1"/>
              <a:t>curr</a:t>
            </a:r>
            <a:r>
              <a:rPr lang="en-US" sz="2000" dirty="0"/>
              <a:t>) </a:t>
            </a:r>
            <a:r>
              <a:rPr lang="en-US" sz="2000" dirty="0" smtClean="0"/>
              <a:t>{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</a:t>
            </a:r>
            <a:r>
              <a:rPr lang="en-US" sz="2000" dirty="0">
                <a:solidFill>
                  <a:srgbClr val="999999"/>
                </a:solidFill>
              </a:rPr>
              <a:t>// permute characters a[</a:t>
            </a:r>
            <a:r>
              <a:rPr lang="en-US" sz="2000" dirty="0" err="1">
                <a:solidFill>
                  <a:srgbClr val="999999"/>
                </a:solidFill>
              </a:rPr>
              <a:t>curr</a:t>
            </a:r>
            <a:r>
              <a:rPr lang="en-US" sz="2000" dirty="0">
                <a:solidFill>
                  <a:srgbClr val="999999"/>
                </a:solidFill>
              </a:rPr>
              <a:t>]..a[len-1] and print out a for each permutation.</a:t>
            </a:r>
            <a:r>
              <a:rPr lang="en-US" sz="2000" dirty="0"/>
              <a:t> </a:t>
            </a:r>
            <a:endParaRPr lang="en-US" sz="2000" dirty="0" smtClean="0"/>
          </a:p>
          <a:p>
            <a:r>
              <a:rPr lang="en-US" sz="2000" dirty="0">
                <a:solidFill>
                  <a:srgbClr val="3B78E7"/>
                </a:solidFill>
              </a:rPr>
              <a:t> </a:t>
            </a:r>
            <a:r>
              <a:rPr lang="en-US" sz="2000" dirty="0" smtClean="0">
                <a:solidFill>
                  <a:srgbClr val="3B78E7"/>
                </a:solidFill>
              </a:rPr>
              <a:t> if</a:t>
            </a:r>
            <a:r>
              <a:rPr lang="en-US" sz="2000" dirty="0" smtClean="0"/>
              <a:t> </a:t>
            </a:r>
            <a:r>
              <a:rPr lang="en-US" sz="2000" dirty="0"/>
              <a:t>(</a:t>
            </a:r>
            <a:r>
              <a:rPr lang="en-US" sz="2000" dirty="0" err="1"/>
              <a:t>curr</a:t>
            </a:r>
            <a:r>
              <a:rPr lang="en-US" sz="2000" dirty="0"/>
              <a:t> == len-</a:t>
            </a:r>
            <a:r>
              <a:rPr lang="en-US" sz="2000" dirty="0">
                <a:solidFill>
                  <a:srgbClr val="E74C3C"/>
                </a:solidFill>
              </a:rPr>
              <a:t>1</a:t>
            </a:r>
            <a:r>
              <a:rPr lang="en-US" sz="2000" dirty="0"/>
              <a:t>) { </a:t>
            </a:r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   cs1010_println_string(a</a:t>
            </a:r>
            <a:r>
              <a:rPr lang="en-US" sz="2000" dirty="0"/>
              <a:t>); </a:t>
            </a:r>
            <a:endParaRPr lang="en-US" sz="2000" dirty="0" smtClean="0"/>
          </a:p>
          <a:p>
            <a:r>
              <a:rPr lang="en-US" sz="2000" dirty="0">
                <a:solidFill>
                  <a:srgbClr val="3B78E7"/>
                </a:solidFill>
              </a:rPr>
              <a:t> </a:t>
            </a:r>
            <a:r>
              <a:rPr lang="en-US" sz="2000" dirty="0" smtClean="0">
                <a:solidFill>
                  <a:srgbClr val="3B78E7"/>
                </a:solidFill>
              </a:rPr>
              <a:t>   return</a:t>
            </a:r>
            <a:r>
              <a:rPr lang="en-US" sz="2000" dirty="0"/>
              <a:t>; </a:t>
            </a:r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 }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permute(a</a:t>
            </a:r>
            <a:r>
              <a:rPr lang="en-US" sz="2000" dirty="0"/>
              <a:t>, </a:t>
            </a:r>
            <a:r>
              <a:rPr lang="en-US" sz="2000" dirty="0" err="1"/>
              <a:t>len</a:t>
            </a:r>
            <a:r>
              <a:rPr lang="en-US" sz="2000" dirty="0"/>
              <a:t>, </a:t>
            </a:r>
            <a:r>
              <a:rPr lang="en-US" sz="2000" dirty="0" err="1"/>
              <a:t>curr</a:t>
            </a:r>
            <a:r>
              <a:rPr lang="en-US" sz="2000" dirty="0"/>
              <a:t> + </a:t>
            </a:r>
            <a:r>
              <a:rPr lang="en-US" sz="2000" dirty="0">
                <a:solidFill>
                  <a:srgbClr val="E74C3C"/>
                </a:solidFill>
              </a:rPr>
              <a:t>1</a:t>
            </a:r>
            <a:r>
              <a:rPr lang="en-US" sz="2000" dirty="0" smtClean="0"/>
              <a:t>);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</a:t>
            </a:r>
            <a:r>
              <a:rPr lang="en-US" sz="2000" dirty="0">
                <a:solidFill>
                  <a:srgbClr val="3B78E7"/>
                </a:solidFill>
              </a:rPr>
              <a:t>for</a:t>
            </a:r>
            <a:r>
              <a:rPr lang="en-US" sz="2000" dirty="0"/>
              <a:t> (</a:t>
            </a:r>
            <a:r>
              <a:rPr lang="en-US" sz="2000" dirty="0">
                <a:solidFill>
                  <a:srgbClr val="3E61A2"/>
                </a:solidFill>
              </a:rPr>
              <a:t>long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= </a:t>
            </a:r>
            <a:r>
              <a:rPr lang="en-US" sz="2000" dirty="0" err="1"/>
              <a:t>curr</a:t>
            </a:r>
            <a:r>
              <a:rPr lang="en-US" sz="2000" dirty="0"/>
              <a:t> + </a:t>
            </a:r>
            <a:r>
              <a:rPr lang="en-US" sz="2000" dirty="0">
                <a:solidFill>
                  <a:srgbClr val="E74C3C"/>
                </a:solidFill>
              </a:rPr>
              <a:t>1</a:t>
            </a:r>
            <a:r>
              <a:rPr lang="en-US" sz="2000" dirty="0"/>
              <a:t>; </a:t>
            </a:r>
            <a:r>
              <a:rPr lang="en-US" sz="2000" dirty="0" err="1"/>
              <a:t>i</a:t>
            </a:r>
            <a:r>
              <a:rPr lang="en-US" sz="2000" dirty="0"/>
              <a:t> &lt; </a:t>
            </a:r>
            <a:r>
              <a:rPr lang="en-US" sz="2000" dirty="0" err="1"/>
              <a:t>len</a:t>
            </a:r>
            <a:r>
              <a:rPr lang="en-US" sz="2000" dirty="0"/>
              <a:t>; </a:t>
            </a:r>
            <a:r>
              <a:rPr lang="en-US" sz="2000" dirty="0" err="1"/>
              <a:t>i</a:t>
            </a:r>
            <a:r>
              <a:rPr lang="en-US" sz="2000" dirty="0"/>
              <a:t> += </a:t>
            </a:r>
            <a:r>
              <a:rPr lang="en-US" sz="2000" dirty="0">
                <a:solidFill>
                  <a:srgbClr val="E74C3C"/>
                </a:solidFill>
              </a:rPr>
              <a:t>1</a:t>
            </a:r>
            <a:r>
              <a:rPr lang="en-US" sz="2000" dirty="0"/>
              <a:t>) </a:t>
            </a:r>
            <a:r>
              <a:rPr lang="en-US" sz="2000" dirty="0" smtClean="0"/>
              <a:t>{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</a:t>
            </a:r>
            <a:r>
              <a:rPr lang="en-US" sz="2000" dirty="0">
                <a:solidFill>
                  <a:srgbClr val="3B78E7"/>
                </a:solidFill>
              </a:rPr>
              <a:t>if</a:t>
            </a:r>
            <a:r>
              <a:rPr lang="en-US" sz="2000" dirty="0"/>
              <a:t> (...) { </a:t>
            </a:r>
            <a:r>
              <a:rPr lang="en-US" sz="2000" dirty="0">
                <a:solidFill>
                  <a:srgbClr val="999999"/>
                </a:solidFill>
              </a:rPr>
              <a:t>// Line A</a:t>
            </a:r>
            <a:r>
              <a:rPr lang="en-US" sz="2000" dirty="0"/>
              <a:t> </a:t>
            </a:r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     swap(a</a:t>
            </a:r>
            <a:r>
              <a:rPr lang="en-US" sz="2000" dirty="0"/>
              <a:t>, </a:t>
            </a:r>
            <a:r>
              <a:rPr lang="en-US" sz="2000" dirty="0" err="1"/>
              <a:t>curr</a:t>
            </a:r>
            <a:r>
              <a:rPr lang="en-US" sz="2000" dirty="0"/>
              <a:t>, </a:t>
            </a:r>
            <a:r>
              <a:rPr lang="en-US" sz="2000" dirty="0" err="1"/>
              <a:t>i</a:t>
            </a:r>
            <a:r>
              <a:rPr lang="en-US" sz="2000" dirty="0"/>
              <a:t>); </a:t>
            </a:r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     permute(a</a:t>
            </a:r>
            <a:r>
              <a:rPr lang="en-US" sz="2000" dirty="0"/>
              <a:t>, </a:t>
            </a:r>
            <a:r>
              <a:rPr lang="en-US" sz="2000" dirty="0" err="1"/>
              <a:t>len</a:t>
            </a:r>
            <a:r>
              <a:rPr lang="en-US" sz="2000" dirty="0"/>
              <a:t>, </a:t>
            </a:r>
            <a:r>
              <a:rPr lang="en-US" sz="2000" dirty="0" err="1"/>
              <a:t>curr</a:t>
            </a:r>
            <a:r>
              <a:rPr lang="en-US" sz="2000" dirty="0"/>
              <a:t> + </a:t>
            </a:r>
            <a:r>
              <a:rPr lang="en-US" sz="2000" dirty="0">
                <a:solidFill>
                  <a:srgbClr val="E74C3C"/>
                </a:solidFill>
              </a:rPr>
              <a:t>1</a:t>
            </a:r>
            <a:r>
              <a:rPr lang="en-US" sz="2000" dirty="0" smtClean="0"/>
              <a:t>);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</a:t>
            </a:r>
            <a:r>
              <a:rPr lang="en-US" sz="2000" dirty="0"/>
              <a:t>swap(a, </a:t>
            </a:r>
            <a:r>
              <a:rPr lang="en-US" sz="2000" dirty="0" err="1"/>
              <a:t>i</a:t>
            </a:r>
            <a:r>
              <a:rPr lang="en-US" sz="2000" dirty="0"/>
              <a:t>, </a:t>
            </a:r>
            <a:r>
              <a:rPr lang="en-US" sz="2000" dirty="0" err="1"/>
              <a:t>curr</a:t>
            </a:r>
            <a:r>
              <a:rPr lang="en-US" sz="2000" dirty="0" smtClean="0"/>
              <a:t>);</a:t>
            </a:r>
          </a:p>
          <a:p>
            <a:r>
              <a:rPr lang="en-US" sz="2000" dirty="0" smtClean="0"/>
              <a:t>    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}</a:t>
            </a:r>
          </a:p>
          <a:p>
            <a:r>
              <a:rPr lang="en-US" sz="2000" dirty="0" smtClean="0"/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9739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26.1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35F4B5F-407C-744C-9262-F2B528F218ED}"/>
              </a:ext>
            </a:extLst>
          </p:cNvPr>
          <p:cNvSpPr/>
          <p:nvPr/>
        </p:nvSpPr>
        <p:spPr>
          <a:xfrm>
            <a:off x="2236675" y="2589333"/>
            <a:ext cx="461912" cy="369330"/>
          </a:xfrm>
          <a:prstGeom prst="rect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63B3ADB-A202-C140-AF17-9D69D8845A84}"/>
              </a:ext>
            </a:extLst>
          </p:cNvPr>
          <p:cNvSpPr/>
          <p:nvPr/>
        </p:nvSpPr>
        <p:spPr>
          <a:xfrm>
            <a:off x="2898123" y="2589333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EC10454-F806-7F43-B252-2B5F825D951E}"/>
              </a:ext>
            </a:extLst>
          </p:cNvPr>
          <p:cNvSpPr/>
          <p:nvPr/>
        </p:nvSpPr>
        <p:spPr>
          <a:xfrm>
            <a:off x="3559571" y="2589333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51456323-1BDF-2D4B-B677-2B3170A39BAA}"/>
              </a:ext>
            </a:extLst>
          </p:cNvPr>
          <p:cNvSpPr/>
          <p:nvPr/>
        </p:nvSpPr>
        <p:spPr>
          <a:xfrm>
            <a:off x="4221019" y="2589333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8D52E86-CAD7-E341-862B-F20598519CEA}"/>
              </a:ext>
            </a:extLst>
          </p:cNvPr>
          <p:cNvSpPr/>
          <p:nvPr/>
        </p:nvSpPr>
        <p:spPr>
          <a:xfrm>
            <a:off x="4882467" y="2589333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0CD0255-EA4A-BA43-9781-16D987344D8E}"/>
              </a:ext>
            </a:extLst>
          </p:cNvPr>
          <p:cNvSpPr txBox="1"/>
          <p:nvPr/>
        </p:nvSpPr>
        <p:spPr>
          <a:xfrm>
            <a:off x="2711632" y="1626969"/>
            <a:ext cx="3018773" cy="4770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Roboto" panose="02000000000000000000" pitchFamily="2" charset="0"/>
                <a:sym typeface="Calibri"/>
              </a:rPr>
              <a:t>permutate recursively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F423F21C-80FD-014E-836B-6166BCDF45A2}"/>
              </a:ext>
            </a:extLst>
          </p:cNvPr>
          <p:cNvSpPr/>
          <p:nvPr/>
        </p:nvSpPr>
        <p:spPr>
          <a:xfrm>
            <a:off x="2236675" y="3307341"/>
            <a:ext cx="461912" cy="369330"/>
          </a:xfrm>
          <a:prstGeom prst="rect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0D81DC-B755-FA4F-9843-F63E04FE0657}"/>
              </a:ext>
            </a:extLst>
          </p:cNvPr>
          <p:cNvSpPr/>
          <p:nvPr/>
        </p:nvSpPr>
        <p:spPr>
          <a:xfrm>
            <a:off x="2898123" y="3307341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1C5F29B-EA11-E448-BEC7-0F52AF57992E}"/>
              </a:ext>
            </a:extLst>
          </p:cNvPr>
          <p:cNvSpPr/>
          <p:nvPr/>
        </p:nvSpPr>
        <p:spPr>
          <a:xfrm>
            <a:off x="3559571" y="3307341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1BE9E4BC-418C-4647-9E5C-99B572F576B5}"/>
              </a:ext>
            </a:extLst>
          </p:cNvPr>
          <p:cNvSpPr/>
          <p:nvPr/>
        </p:nvSpPr>
        <p:spPr>
          <a:xfrm>
            <a:off x="4221019" y="3307341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531E890E-2129-0A4A-9EC2-D576194BCFDC}"/>
              </a:ext>
            </a:extLst>
          </p:cNvPr>
          <p:cNvSpPr/>
          <p:nvPr/>
        </p:nvSpPr>
        <p:spPr>
          <a:xfrm>
            <a:off x="4882467" y="3307341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684429E-50BD-6046-83B2-AC84BC4C3E87}"/>
              </a:ext>
            </a:extLst>
          </p:cNvPr>
          <p:cNvSpPr/>
          <p:nvPr/>
        </p:nvSpPr>
        <p:spPr>
          <a:xfrm>
            <a:off x="2236675" y="4025349"/>
            <a:ext cx="461912" cy="369330"/>
          </a:xfrm>
          <a:prstGeom prst="rect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23668F13-3CE1-3942-BC17-552BD05A829F}"/>
              </a:ext>
            </a:extLst>
          </p:cNvPr>
          <p:cNvSpPr/>
          <p:nvPr/>
        </p:nvSpPr>
        <p:spPr>
          <a:xfrm>
            <a:off x="2898123" y="4025349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CD4AFAFC-F318-8347-8DD9-9C1C088E068C}"/>
              </a:ext>
            </a:extLst>
          </p:cNvPr>
          <p:cNvSpPr/>
          <p:nvPr/>
        </p:nvSpPr>
        <p:spPr>
          <a:xfrm>
            <a:off x="3559571" y="4025349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C9D65EBB-B309-A048-A887-AB97F5B77449}"/>
              </a:ext>
            </a:extLst>
          </p:cNvPr>
          <p:cNvSpPr/>
          <p:nvPr/>
        </p:nvSpPr>
        <p:spPr>
          <a:xfrm>
            <a:off x="4221019" y="4025349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FB5AFE4B-98DF-0E4B-BE5D-C763EA4DE57A}"/>
              </a:ext>
            </a:extLst>
          </p:cNvPr>
          <p:cNvSpPr/>
          <p:nvPr/>
        </p:nvSpPr>
        <p:spPr>
          <a:xfrm>
            <a:off x="4882467" y="4025349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6F84E169-68F0-B145-913D-EC2CA300B595}"/>
              </a:ext>
            </a:extLst>
          </p:cNvPr>
          <p:cNvSpPr/>
          <p:nvPr/>
        </p:nvSpPr>
        <p:spPr>
          <a:xfrm>
            <a:off x="2236675" y="4742388"/>
            <a:ext cx="461912" cy="3693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</a:rPr>
              <a:t>a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743FA7F5-23A7-3D4A-B783-D068FBBA9964}"/>
              </a:ext>
            </a:extLst>
          </p:cNvPr>
          <p:cNvSpPr/>
          <p:nvPr/>
        </p:nvSpPr>
        <p:spPr>
          <a:xfrm>
            <a:off x="2898123" y="4742388"/>
            <a:ext cx="461912" cy="3693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9B233990-8DCA-5844-8B32-9C427405BDEA}"/>
              </a:ext>
            </a:extLst>
          </p:cNvPr>
          <p:cNvSpPr/>
          <p:nvPr/>
        </p:nvSpPr>
        <p:spPr>
          <a:xfrm>
            <a:off x="3559571" y="4742388"/>
            <a:ext cx="461912" cy="3693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19C38D2E-76B8-F74C-89A0-B317A8338480}"/>
              </a:ext>
            </a:extLst>
          </p:cNvPr>
          <p:cNvSpPr/>
          <p:nvPr/>
        </p:nvSpPr>
        <p:spPr>
          <a:xfrm>
            <a:off x="4221019" y="4742388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9900C9A2-E8BD-D84B-B6FC-E52A61782E0A}"/>
              </a:ext>
            </a:extLst>
          </p:cNvPr>
          <p:cNvSpPr/>
          <p:nvPr/>
        </p:nvSpPr>
        <p:spPr>
          <a:xfrm>
            <a:off x="4882467" y="4742388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3377D613-B00F-CD44-83EE-38910FDD466E}"/>
              </a:ext>
            </a:extLst>
          </p:cNvPr>
          <p:cNvSpPr/>
          <p:nvPr/>
        </p:nvSpPr>
        <p:spPr>
          <a:xfrm>
            <a:off x="2236675" y="5481055"/>
            <a:ext cx="461912" cy="369330"/>
          </a:xfrm>
          <a:prstGeom prst="rect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9FA80E90-70DD-E04C-B3ED-85CC7886152B}"/>
              </a:ext>
            </a:extLst>
          </p:cNvPr>
          <p:cNvSpPr/>
          <p:nvPr/>
        </p:nvSpPr>
        <p:spPr>
          <a:xfrm>
            <a:off x="2898123" y="5481055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9818314D-87D8-6F4C-9BA6-9333900E29AE}"/>
              </a:ext>
            </a:extLst>
          </p:cNvPr>
          <p:cNvSpPr/>
          <p:nvPr/>
        </p:nvSpPr>
        <p:spPr>
          <a:xfrm>
            <a:off x="3559571" y="5481055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074D93CE-AFCB-3847-80FE-B1BA3402C505}"/>
              </a:ext>
            </a:extLst>
          </p:cNvPr>
          <p:cNvSpPr/>
          <p:nvPr/>
        </p:nvSpPr>
        <p:spPr>
          <a:xfrm>
            <a:off x="4221019" y="5481055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F73663E6-29C4-8A44-9B91-591E4618B8C5}"/>
              </a:ext>
            </a:extLst>
          </p:cNvPr>
          <p:cNvSpPr/>
          <p:nvPr/>
        </p:nvSpPr>
        <p:spPr>
          <a:xfrm>
            <a:off x="4882467" y="5481055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xmlns="" id="{D9391F63-5D1E-0049-AB83-20D15B30A44C}"/>
              </a:ext>
            </a:extLst>
          </p:cNvPr>
          <p:cNvSpPr/>
          <p:nvPr/>
        </p:nvSpPr>
        <p:spPr>
          <a:xfrm rot="5400000">
            <a:off x="4026783" y="1132991"/>
            <a:ext cx="230592" cy="2404603"/>
          </a:xfrm>
          <a:prstGeom prst="leftBrac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EC79E53F-FF3C-E140-82F0-CFC9CE24FDA1}"/>
              </a:ext>
            </a:extLst>
          </p:cNvPr>
          <p:cNvSpPr txBox="1"/>
          <p:nvPr/>
        </p:nvSpPr>
        <p:spPr>
          <a:xfrm>
            <a:off x="5543915" y="3402102"/>
            <a:ext cx="3321741" cy="12464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Roboto" panose="02000000000000000000" pitchFamily="2" charset="0"/>
                <a:sym typeface="Calibri"/>
              </a:rPr>
              <a:t>check before </a:t>
            </a:r>
            <a:r>
              <a:rPr kumimoji="0" lang="en-US" sz="25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ea typeface="Roboto" panose="02000000000000000000" pitchFamily="2" charset="0"/>
                <a:sym typeface="Calibri"/>
              </a:rPr>
              <a:t>recurse</a:t>
            </a:r>
            <a:r>
              <a:rPr lang="en-US" sz="2500" dirty="0">
                <a:ea typeface="Roboto" panose="02000000000000000000" pitchFamily="2" charset="0"/>
              </a:rPr>
              <a:t>: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Roboto" panose="02000000000000000000" pitchFamily="2" charset="0"/>
                <a:sym typeface="Calibri"/>
              </a:rPr>
              <a:t>has it appeared before?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500" dirty="0">
                <a:ea typeface="Roboto" panose="02000000000000000000" pitchFamily="2" charset="0"/>
              </a:rPr>
              <a:t>if so, skip</a:t>
            </a:r>
            <a:endParaRPr kumimoji="0" lang="en-US" sz="2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ea typeface="Roboto" panose="02000000000000000000" pitchFamily="2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90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26.1</a:t>
            </a:r>
            <a:endParaRPr lang="en-US" dirty="0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xmlns="" id="{4B392A64-1B1F-3648-B835-326C51BE781F}"/>
              </a:ext>
            </a:extLst>
          </p:cNvPr>
          <p:cNvSpPr txBox="1">
            <a:spLocks/>
          </p:cNvSpPr>
          <p:nvPr/>
        </p:nvSpPr>
        <p:spPr>
          <a:xfrm>
            <a:off x="1028700" y="1927475"/>
            <a:ext cx="7969250" cy="4268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Franklin Gothic Book" panose="020B0503020102020204" pitchFamily="34" charset="0"/>
              <a:buNone/>
            </a:pPr>
            <a:r>
              <a:rPr lang="en-SG" sz="2500" dirty="0" smtClean="0">
                <a:solidFill>
                  <a:srgbClr val="D73A49"/>
                </a:solidFill>
              </a:rPr>
              <a:t>bool</a:t>
            </a:r>
            <a:r>
              <a:rPr lang="en-SG" sz="2500" dirty="0" smtClean="0"/>
              <a:t> </a:t>
            </a:r>
            <a:r>
              <a:rPr lang="en-SG" sz="2500" dirty="0" err="1" smtClean="0">
                <a:solidFill>
                  <a:srgbClr val="6F42C1"/>
                </a:solidFill>
              </a:rPr>
              <a:t>appear_before</a:t>
            </a:r>
            <a:r>
              <a:rPr lang="en-SG" sz="2500" dirty="0" smtClean="0"/>
              <a:t>(</a:t>
            </a:r>
            <a:r>
              <a:rPr lang="en-SG" sz="2500" dirty="0" smtClean="0">
                <a:solidFill>
                  <a:srgbClr val="D73A49"/>
                </a:solidFill>
              </a:rPr>
              <a:t>char</a:t>
            </a:r>
            <a:r>
              <a:rPr lang="en-SG" sz="2500" dirty="0" smtClean="0"/>
              <a:t> a[], </a:t>
            </a:r>
            <a:r>
              <a:rPr lang="en-SG" sz="2500" dirty="0" smtClean="0">
                <a:solidFill>
                  <a:srgbClr val="D73A49"/>
                </a:solidFill>
              </a:rPr>
              <a:t>long</a:t>
            </a:r>
            <a:r>
              <a:rPr lang="en-SG" sz="2500" dirty="0" smtClean="0"/>
              <a:t> k, </a:t>
            </a:r>
            <a:r>
              <a:rPr lang="en-SG" sz="2500" dirty="0" smtClean="0">
                <a:solidFill>
                  <a:srgbClr val="D73A49"/>
                </a:solidFill>
              </a:rPr>
              <a:t>long</a:t>
            </a:r>
            <a:r>
              <a:rPr lang="en-SG" sz="2500" dirty="0" smtClean="0"/>
              <a:t> </a:t>
            </a:r>
            <a:r>
              <a:rPr lang="en-SG" sz="2500" dirty="0" err="1" smtClean="0"/>
              <a:t>i</a:t>
            </a:r>
            <a:r>
              <a:rPr lang="en-SG" sz="2500" dirty="0" smtClean="0"/>
              <a:t>) {</a:t>
            </a:r>
          </a:p>
          <a:p>
            <a:pPr marL="0" indent="0">
              <a:lnSpc>
                <a:spcPct val="100000"/>
              </a:lnSpc>
              <a:buFont typeface="Franklin Gothic Book" panose="020B0503020102020204" pitchFamily="34" charset="0"/>
              <a:buNone/>
            </a:pPr>
            <a:r>
              <a:rPr lang="en-SG" sz="2500" dirty="0" smtClean="0"/>
              <a:t>  </a:t>
            </a:r>
            <a:r>
              <a:rPr lang="en-SG" sz="2500" dirty="0" smtClean="0">
                <a:solidFill>
                  <a:srgbClr val="D73A49"/>
                </a:solidFill>
              </a:rPr>
              <a:t>for</a:t>
            </a:r>
            <a:r>
              <a:rPr lang="en-SG" sz="2500" dirty="0" smtClean="0"/>
              <a:t> (</a:t>
            </a:r>
            <a:r>
              <a:rPr lang="en-SG" sz="2500" dirty="0" err="1" smtClean="0">
                <a:solidFill>
                  <a:srgbClr val="D73A49"/>
                </a:solidFill>
              </a:rPr>
              <a:t>int</a:t>
            </a:r>
            <a:r>
              <a:rPr lang="en-SG" sz="2500" dirty="0" smtClean="0"/>
              <a:t> j = k; j &lt; </a:t>
            </a:r>
            <a:r>
              <a:rPr lang="en-SG" sz="2500" dirty="0" err="1" smtClean="0"/>
              <a:t>i</a:t>
            </a:r>
            <a:r>
              <a:rPr lang="en-SG" sz="2500" dirty="0" smtClean="0"/>
              <a:t>; j += </a:t>
            </a:r>
            <a:r>
              <a:rPr lang="en-SG" sz="2500" dirty="0" smtClean="0">
                <a:solidFill>
                  <a:srgbClr val="005CC5"/>
                </a:solidFill>
              </a:rPr>
              <a:t>1</a:t>
            </a:r>
            <a:r>
              <a:rPr lang="en-SG" sz="2500" dirty="0" smtClean="0"/>
              <a:t>) {</a:t>
            </a:r>
          </a:p>
          <a:p>
            <a:pPr marL="0" indent="0">
              <a:lnSpc>
                <a:spcPct val="100000"/>
              </a:lnSpc>
              <a:buFont typeface="Franklin Gothic Book" panose="020B0503020102020204" pitchFamily="34" charset="0"/>
              <a:buNone/>
            </a:pPr>
            <a:r>
              <a:rPr lang="en-SG" sz="2500" dirty="0" smtClean="0"/>
              <a:t>    </a:t>
            </a:r>
            <a:r>
              <a:rPr lang="en-SG" sz="2500" dirty="0" smtClean="0">
                <a:solidFill>
                  <a:srgbClr val="D73A49"/>
                </a:solidFill>
              </a:rPr>
              <a:t>if</a:t>
            </a:r>
            <a:r>
              <a:rPr lang="en-SG" sz="2500" dirty="0" smtClean="0"/>
              <a:t> (a[j] == a[</a:t>
            </a:r>
            <a:r>
              <a:rPr lang="en-SG" sz="2500" dirty="0" err="1" smtClean="0"/>
              <a:t>i</a:t>
            </a:r>
            <a:r>
              <a:rPr lang="en-SG" sz="2500" dirty="0" smtClean="0"/>
              <a:t>]) { </a:t>
            </a:r>
          </a:p>
          <a:p>
            <a:pPr marL="0" indent="0">
              <a:lnSpc>
                <a:spcPct val="100000"/>
              </a:lnSpc>
              <a:buFont typeface="Franklin Gothic Book" panose="020B0503020102020204" pitchFamily="34" charset="0"/>
              <a:buNone/>
            </a:pPr>
            <a:r>
              <a:rPr lang="en-SG" sz="2500" dirty="0" smtClean="0">
                <a:solidFill>
                  <a:srgbClr val="D73A49"/>
                </a:solidFill>
              </a:rPr>
              <a:t>      return</a:t>
            </a:r>
            <a:r>
              <a:rPr lang="en-SG" sz="2500" dirty="0" smtClean="0"/>
              <a:t> </a:t>
            </a:r>
            <a:r>
              <a:rPr lang="en-SG" sz="2500" dirty="0" smtClean="0">
                <a:solidFill>
                  <a:srgbClr val="005CC5"/>
                </a:solidFill>
              </a:rPr>
              <a:t>true</a:t>
            </a:r>
            <a:r>
              <a:rPr lang="en-SG" sz="2500" dirty="0" smtClean="0"/>
              <a:t>; </a:t>
            </a:r>
          </a:p>
          <a:p>
            <a:pPr marL="0" indent="0">
              <a:lnSpc>
                <a:spcPct val="100000"/>
              </a:lnSpc>
              <a:buFont typeface="Franklin Gothic Book" panose="020B0503020102020204" pitchFamily="34" charset="0"/>
              <a:buNone/>
            </a:pPr>
            <a:r>
              <a:rPr lang="en-SG" sz="2500" dirty="0" smtClean="0"/>
              <a:t>    } </a:t>
            </a:r>
          </a:p>
          <a:p>
            <a:pPr marL="0" indent="0">
              <a:lnSpc>
                <a:spcPct val="100000"/>
              </a:lnSpc>
              <a:buFont typeface="Franklin Gothic Book" panose="020B0503020102020204" pitchFamily="34" charset="0"/>
              <a:buNone/>
            </a:pPr>
            <a:r>
              <a:rPr lang="en-SG" sz="2500" dirty="0" smtClean="0"/>
              <a:t>  } </a:t>
            </a:r>
          </a:p>
          <a:p>
            <a:pPr marL="0" indent="0">
              <a:lnSpc>
                <a:spcPct val="100000"/>
              </a:lnSpc>
              <a:buFont typeface="Franklin Gothic Book" panose="020B0503020102020204" pitchFamily="34" charset="0"/>
              <a:buNone/>
            </a:pPr>
            <a:r>
              <a:rPr lang="en-SG" sz="2500" dirty="0" smtClean="0">
                <a:solidFill>
                  <a:srgbClr val="D73A49"/>
                </a:solidFill>
              </a:rPr>
              <a:t>  return</a:t>
            </a:r>
            <a:r>
              <a:rPr lang="en-SG" sz="2500" dirty="0" smtClean="0"/>
              <a:t> </a:t>
            </a:r>
            <a:r>
              <a:rPr lang="en-SG" sz="2500" dirty="0" smtClean="0">
                <a:solidFill>
                  <a:srgbClr val="005CC5"/>
                </a:solidFill>
              </a:rPr>
              <a:t>false</a:t>
            </a:r>
            <a:r>
              <a:rPr lang="en-SG" sz="2500" dirty="0" smtClean="0"/>
              <a:t>; </a:t>
            </a:r>
          </a:p>
          <a:p>
            <a:pPr marL="0" indent="0">
              <a:lnSpc>
                <a:spcPct val="100000"/>
              </a:lnSpc>
              <a:buFont typeface="Franklin Gothic Book" panose="020B0503020102020204" pitchFamily="34" charset="0"/>
              <a:buNone/>
            </a:pPr>
            <a:r>
              <a:rPr lang="en-SG" sz="2500" dirty="0" smtClean="0"/>
              <a:t>}</a:t>
            </a:r>
            <a:endParaRPr lang="en-US" sz="25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7F27D121-7195-6146-9DC9-58480696FD16}"/>
              </a:ext>
            </a:extLst>
          </p:cNvPr>
          <p:cNvSpPr/>
          <p:nvPr/>
        </p:nvSpPr>
        <p:spPr>
          <a:xfrm>
            <a:off x="5226139" y="4150414"/>
            <a:ext cx="461912" cy="3693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A5E6E513-13DB-F647-9965-E199499CFADE}"/>
              </a:ext>
            </a:extLst>
          </p:cNvPr>
          <p:cNvSpPr/>
          <p:nvPr/>
        </p:nvSpPr>
        <p:spPr>
          <a:xfrm>
            <a:off x="5887587" y="4150414"/>
            <a:ext cx="461912" cy="3693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A7B3E713-46D1-7940-95E6-C442CD57701F}"/>
              </a:ext>
            </a:extLst>
          </p:cNvPr>
          <p:cNvSpPr/>
          <p:nvPr/>
        </p:nvSpPr>
        <p:spPr>
          <a:xfrm>
            <a:off x="6549035" y="4150414"/>
            <a:ext cx="461912" cy="3693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9694EA2A-C279-9F48-8BC6-997F2788EF4A}"/>
              </a:ext>
            </a:extLst>
          </p:cNvPr>
          <p:cNvSpPr/>
          <p:nvPr/>
        </p:nvSpPr>
        <p:spPr>
          <a:xfrm>
            <a:off x="7210483" y="4150414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5291DDF8-1DC5-2F4D-A55F-03D15AF3A10C}"/>
              </a:ext>
            </a:extLst>
          </p:cNvPr>
          <p:cNvSpPr/>
          <p:nvPr/>
        </p:nvSpPr>
        <p:spPr>
          <a:xfrm>
            <a:off x="7871931" y="4150414"/>
            <a:ext cx="461912" cy="369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165852E2-6C05-1147-A840-404D4F2C4C8A}"/>
              </a:ext>
            </a:extLst>
          </p:cNvPr>
          <p:cNvSpPr txBox="1"/>
          <p:nvPr/>
        </p:nvSpPr>
        <p:spPr>
          <a:xfrm>
            <a:off x="5144055" y="3781084"/>
            <a:ext cx="64376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Calibri"/>
              </a:rPr>
              <a:t>a[k]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530CD64F-06E3-AA4B-B192-BF2A6E5B3ED2}"/>
              </a:ext>
            </a:extLst>
          </p:cNvPr>
          <p:cNvSpPr txBox="1"/>
          <p:nvPr/>
        </p:nvSpPr>
        <p:spPr>
          <a:xfrm>
            <a:off x="7160466" y="3692593"/>
            <a:ext cx="64376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Calibri"/>
              </a:rPr>
              <a:t>a[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Calibri"/>
              </a:rPr>
              <a:t>i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Calibri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68508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875453"/>
            <a:ext cx="6510436" cy="4599992"/>
          </a:xfrm>
        </p:spPr>
        <p:txBody>
          <a:bodyPr>
            <a:normAutofit/>
          </a:bodyPr>
          <a:lstStyle/>
          <a:p>
            <a:pPr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 smtClean="0"/>
              <a:t>Problem 25.1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Problem 26.1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Problem 27.1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Problem 27.2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PE1 Questions</a:t>
            </a:r>
          </a:p>
          <a:p>
            <a:pPr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 smtClean="0"/>
              <a:t>From </a:t>
            </a:r>
            <a:r>
              <a:rPr lang="en-US" dirty="0"/>
              <a:t>last </a:t>
            </a:r>
            <a:r>
              <a:rPr lang="en-US" dirty="0" smtClean="0"/>
              <a:t>class</a:t>
            </a:r>
          </a:p>
          <a:p>
            <a:pPr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en-US" dirty="0"/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 smtClean="0"/>
              <a:t>*May skip 27 today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 smtClean="0"/>
              <a:t>*Pruning will not be tested in PE02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50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26.1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28700" y="1428750"/>
            <a:ext cx="7051611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rgbClr val="3E61A2"/>
                </a:solidFill>
              </a:rPr>
              <a:t>void</a:t>
            </a:r>
            <a:r>
              <a:rPr lang="en-US" sz="2500" dirty="0"/>
              <a:t> </a:t>
            </a:r>
            <a:r>
              <a:rPr lang="en-US" sz="2500" dirty="0">
                <a:solidFill>
                  <a:srgbClr val="C2185B"/>
                </a:solidFill>
              </a:rPr>
              <a:t>permute</a:t>
            </a:r>
            <a:r>
              <a:rPr lang="en-US" sz="2500" dirty="0"/>
              <a:t>(</a:t>
            </a:r>
            <a:r>
              <a:rPr lang="en-US" sz="2500" dirty="0">
                <a:solidFill>
                  <a:srgbClr val="3E61A2"/>
                </a:solidFill>
              </a:rPr>
              <a:t>char</a:t>
            </a:r>
            <a:r>
              <a:rPr lang="en-US" sz="2500" dirty="0"/>
              <a:t> a[], </a:t>
            </a:r>
            <a:r>
              <a:rPr lang="en-US" sz="2500" dirty="0">
                <a:solidFill>
                  <a:srgbClr val="3E61A2"/>
                </a:solidFill>
              </a:rPr>
              <a:t>long</a:t>
            </a:r>
            <a:r>
              <a:rPr lang="en-US" sz="2500" dirty="0"/>
              <a:t> </a:t>
            </a:r>
            <a:r>
              <a:rPr lang="en-US" sz="2500" dirty="0" err="1"/>
              <a:t>len</a:t>
            </a:r>
            <a:r>
              <a:rPr lang="en-US" sz="2500" dirty="0"/>
              <a:t>, </a:t>
            </a:r>
            <a:r>
              <a:rPr lang="en-US" sz="2500" dirty="0">
                <a:solidFill>
                  <a:srgbClr val="3E61A2"/>
                </a:solidFill>
              </a:rPr>
              <a:t>long</a:t>
            </a:r>
            <a:r>
              <a:rPr lang="en-US" sz="2500" dirty="0"/>
              <a:t> </a:t>
            </a:r>
            <a:r>
              <a:rPr lang="en-US" sz="2500" dirty="0" err="1"/>
              <a:t>curr</a:t>
            </a:r>
            <a:r>
              <a:rPr lang="en-US" sz="2500" dirty="0"/>
              <a:t>) </a:t>
            </a:r>
            <a:r>
              <a:rPr lang="en-US" sz="2500" dirty="0" smtClean="0"/>
              <a:t>{</a:t>
            </a:r>
          </a:p>
          <a:p>
            <a:r>
              <a:rPr lang="en-US" sz="2500" dirty="0" smtClean="0">
                <a:solidFill>
                  <a:srgbClr val="3B78E7"/>
                </a:solidFill>
              </a:rPr>
              <a:t>  if</a:t>
            </a:r>
            <a:r>
              <a:rPr lang="en-US" sz="2500" dirty="0" smtClean="0"/>
              <a:t> </a:t>
            </a:r>
            <a:r>
              <a:rPr lang="en-US" sz="2500" dirty="0"/>
              <a:t>(</a:t>
            </a:r>
            <a:r>
              <a:rPr lang="en-US" sz="2500" dirty="0" err="1"/>
              <a:t>curr</a:t>
            </a:r>
            <a:r>
              <a:rPr lang="en-US" sz="2500" dirty="0"/>
              <a:t> == len-</a:t>
            </a:r>
            <a:r>
              <a:rPr lang="en-US" sz="2500" dirty="0">
                <a:solidFill>
                  <a:srgbClr val="E74C3C"/>
                </a:solidFill>
              </a:rPr>
              <a:t>1</a:t>
            </a:r>
            <a:r>
              <a:rPr lang="en-US" sz="2500" dirty="0"/>
              <a:t>) { </a:t>
            </a:r>
            <a:endParaRPr lang="en-US" sz="2500" dirty="0" smtClean="0"/>
          </a:p>
          <a:p>
            <a:r>
              <a:rPr lang="en-US" sz="2500" dirty="0"/>
              <a:t> </a:t>
            </a:r>
            <a:r>
              <a:rPr lang="en-US" sz="2500" dirty="0" smtClean="0"/>
              <a:t>   cs1010_println_string(a</a:t>
            </a:r>
            <a:r>
              <a:rPr lang="en-US" sz="2500" dirty="0"/>
              <a:t>); </a:t>
            </a:r>
            <a:endParaRPr lang="en-US" sz="2500" dirty="0" smtClean="0"/>
          </a:p>
          <a:p>
            <a:r>
              <a:rPr lang="en-US" sz="2500" dirty="0">
                <a:solidFill>
                  <a:srgbClr val="3B78E7"/>
                </a:solidFill>
              </a:rPr>
              <a:t> </a:t>
            </a:r>
            <a:r>
              <a:rPr lang="en-US" sz="2500" dirty="0" smtClean="0">
                <a:solidFill>
                  <a:srgbClr val="3B78E7"/>
                </a:solidFill>
              </a:rPr>
              <a:t>   return</a:t>
            </a:r>
            <a:r>
              <a:rPr lang="en-US" sz="2500" dirty="0"/>
              <a:t>; </a:t>
            </a:r>
            <a:endParaRPr lang="en-US" sz="2500" dirty="0" smtClean="0"/>
          </a:p>
          <a:p>
            <a:r>
              <a:rPr lang="en-US" sz="2500" dirty="0"/>
              <a:t> </a:t>
            </a:r>
            <a:r>
              <a:rPr lang="en-US" sz="2500" dirty="0" smtClean="0"/>
              <a:t> } </a:t>
            </a:r>
          </a:p>
          <a:p>
            <a:r>
              <a:rPr lang="en-US" sz="2500" dirty="0"/>
              <a:t> </a:t>
            </a:r>
            <a:r>
              <a:rPr lang="en-US" sz="2500" dirty="0" smtClean="0"/>
              <a:t> permute(a</a:t>
            </a:r>
            <a:r>
              <a:rPr lang="en-US" sz="2500" dirty="0"/>
              <a:t>, </a:t>
            </a:r>
            <a:r>
              <a:rPr lang="en-US" sz="2500" dirty="0" err="1"/>
              <a:t>len</a:t>
            </a:r>
            <a:r>
              <a:rPr lang="en-US" sz="2500" dirty="0"/>
              <a:t>, </a:t>
            </a:r>
            <a:r>
              <a:rPr lang="en-US" sz="2500" dirty="0" err="1"/>
              <a:t>curr</a:t>
            </a:r>
            <a:r>
              <a:rPr lang="en-US" sz="2500" dirty="0"/>
              <a:t> + </a:t>
            </a:r>
            <a:r>
              <a:rPr lang="en-US" sz="2500" dirty="0">
                <a:solidFill>
                  <a:srgbClr val="E74C3C"/>
                </a:solidFill>
              </a:rPr>
              <a:t>1</a:t>
            </a:r>
            <a:r>
              <a:rPr lang="en-US" sz="2500" dirty="0" smtClean="0"/>
              <a:t>);</a:t>
            </a:r>
          </a:p>
          <a:p>
            <a:r>
              <a:rPr lang="en-US" sz="2500" dirty="0"/>
              <a:t> </a:t>
            </a:r>
            <a:r>
              <a:rPr lang="en-US" sz="2500" dirty="0" smtClean="0"/>
              <a:t>  </a:t>
            </a:r>
            <a:r>
              <a:rPr lang="en-US" sz="2500" dirty="0">
                <a:solidFill>
                  <a:srgbClr val="3B78E7"/>
                </a:solidFill>
              </a:rPr>
              <a:t>for</a:t>
            </a:r>
            <a:r>
              <a:rPr lang="en-US" sz="2500" dirty="0"/>
              <a:t> (</a:t>
            </a:r>
            <a:r>
              <a:rPr lang="en-US" sz="2500" dirty="0">
                <a:solidFill>
                  <a:srgbClr val="3E61A2"/>
                </a:solidFill>
              </a:rPr>
              <a:t>long</a:t>
            </a:r>
            <a:r>
              <a:rPr lang="en-US" sz="2500" dirty="0"/>
              <a:t> </a:t>
            </a:r>
            <a:r>
              <a:rPr lang="en-US" sz="2500" dirty="0" err="1"/>
              <a:t>i</a:t>
            </a:r>
            <a:r>
              <a:rPr lang="en-US" sz="2500" dirty="0"/>
              <a:t> = </a:t>
            </a:r>
            <a:r>
              <a:rPr lang="en-US" sz="2500" dirty="0" err="1"/>
              <a:t>curr</a:t>
            </a:r>
            <a:r>
              <a:rPr lang="en-US" sz="2500" dirty="0"/>
              <a:t> + </a:t>
            </a:r>
            <a:r>
              <a:rPr lang="en-US" sz="2500" dirty="0">
                <a:solidFill>
                  <a:srgbClr val="E74C3C"/>
                </a:solidFill>
              </a:rPr>
              <a:t>1</a:t>
            </a:r>
            <a:r>
              <a:rPr lang="en-US" sz="2500" dirty="0"/>
              <a:t>; </a:t>
            </a:r>
            <a:r>
              <a:rPr lang="en-US" sz="2500" dirty="0" err="1"/>
              <a:t>i</a:t>
            </a:r>
            <a:r>
              <a:rPr lang="en-US" sz="2500" dirty="0"/>
              <a:t> &lt; </a:t>
            </a:r>
            <a:r>
              <a:rPr lang="en-US" sz="2500" dirty="0" err="1"/>
              <a:t>len</a:t>
            </a:r>
            <a:r>
              <a:rPr lang="en-US" sz="2500" dirty="0"/>
              <a:t>; </a:t>
            </a:r>
            <a:r>
              <a:rPr lang="en-US" sz="2500" dirty="0" err="1"/>
              <a:t>i</a:t>
            </a:r>
            <a:r>
              <a:rPr lang="en-US" sz="2500" dirty="0"/>
              <a:t> += </a:t>
            </a:r>
            <a:r>
              <a:rPr lang="en-US" sz="2500" dirty="0">
                <a:solidFill>
                  <a:srgbClr val="E74C3C"/>
                </a:solidFill>
              </a:rPr>
              <a:t>1</a:t>
            </a:r>
            <a:r>
              <a:rPr lang="en-US" sz="2500" dirty="0"/>
              <a:t>) </a:t>
            </a:r>
            <a:r>
              <a:rPr lang="en-US" sz="2500" dirty="0" smtClean="0"/>
              <a:t>{</a:t>
            </a:r>
          </a:p>
          <a:p>
            <a:r>
              <a:rPr lang="en-US" sz="2500" dirty="0"/>
              <a:t> </a:t>
            </a:r>
            <a:r>
              <a:rPr lang="en-US" sz="2500" dirty="0" smtClean="0"/>
              <a:t>    </a:t>
            </a:r>
            <a:r>
              <a:rPr lang="en-US" sz="2500" dirty="0">
                <a:solidFill>
                  <a:srgbClr val="3B78E7"/>
                </a:solidFill>
              </a:rPr>
              <a:t>if</a:t>
            </a:r>
            <a:r>
              <a:rPr lang="en-US" sz="2500" dirty="0"/>
              <a:t> </a:t>
            </a:r>
            <a:r>
              <a:rPr lang="en-US" sz="2500" dirty="0" smtClean="0"/>
              <a:t>(!</a:t>
            </a:r>
            <a:r>
              <a:rPr lang="en-US" sz="2500" dirty="0" err="1" smtClean="0">
                <a:solidFill>
                  <a:srgbClr val="0070C0"/>
                </a:solidFill>
              </a:rPr>
              <a:t>appear_before</a:t>
            </a:r>
            <a:r>
              <a:rPr lang="en-US" sz="2500" dirty="0" smtClean="0"/>
              <a:t>(a, </a:t>
            </a:r>
            <a:r>
              <a:rPr lang="en-US" sz="2500" dirty="0" err="1" smtClean="0"/>
              <a:t>curr</a:t>
            </a:r>
            <a:r>
              <a:rPr lang="en-US" sz="2500" dirty="0" smtClean="0"/>
              <a:t>, </a:t>
            </a:r>
            <a:r>
              <a:rPr lang="en-US" sz="2500" dirty="0" err="1" smtClean="0"/>
              <a:t>i</a:t>
            </a:r>
            <a:r>
              <a:rPr lang="en-US" sz="2500" dirty="0" smtClean="0"/>
              <a:t>) </a:t>
            </a:r>
            <a:r>
              <a:rPr lang="en-US" sz="2500" dirty="0"/>
              <a:t>{ </a:t>
            </a:r>
            <a:r>
              <a:rPr lang="en-US" sz="2500" dirty="0">
                <a:solidFill>
                  <a:srgbClr val="999999"/>
                </a:solidFill>
              </a:rPr>
              <a:t>// Line A</a:t>
            </a:r>
            <a:r>
              <a:rPr lang="en-US" sz="2500" dirty="0"/>
              <a:t> </a:t>
            </a:r>
            <a:endParaRPr lang="en-US" sz="2500" dirty="0" smtClean="0"/>
          </a:p>
          <a:p>
            <a:r>
              <a:rPr lang="en-US" sz="2500" dirty="0"/>
              <a:t> </a:t>
            </a:r>
            <a:r>
              <a:rPr lang="en-US" sz="2500" dirty="0" smtClean="0"/>
              <a:t>     swap(a</a:t>
            </a:r>
            <a:r>
              <a:rPr lang="en-US" sz="2500" dirty="0"/>
              <a:t>, </a:t>
            </a:r>
            <a:r>
              <a:rPr lang="en-US" sz="2500" dirty="0" err="1"/>
              <a:t>curr</a:t>
            </a:r>
            <a:r>
              <a:rPr lang="en-US" sz="2500" dirty="0"/>
              <a:t>, </a:t>
            </a:r>
            <a:r>
              <a:rPr lang="en-US" sz="2500" dirty="0" err="1"/>
              <a:t>i</a:t>
            </a:r>
            <a:r>
              <a:rPr lang="en-US" sz="2500" dirty="0"/>
              <a:t>); </a:t>
            </a:r>
            <a:endParaRPr lang="en-US" sz="2500" dirty="0" smtClean="0"/>
          </a:p>
          <a:p>
            <a:r>
              <a:rPr lang="en-US" sz="2500" dirty="0"/>
              <a:t> </a:t>
            </a:r>
            <a:r>
              <a:rPr lang="en-US" sz="2500" dirty="0" smtClean="0"/>
              <a:t>     permute(a</a:t>
            </a:r>
            <a:r>
              <a:rPr lang="en-US" sz="2500" dirty="0"/>
              <a:t>, </a:t>
            </a:r>
            <a:r>
              <a:rPr lang="en-US" sz="2500" dirty="0" err="1"/>
              <a:t>len</a:t>
            </a:r>
            <a:r>
              <a:rPr lang="en-US" sz="2500" dirty="0"/>
              <a:t>, </a:t>
            </a:r>
            <a:r>
              <a:rPr lang="en-US" sz="2500" dirty="0" err="1"/>
              <a:t>curr</a:t>
            </a:r>
            <a:r>
              <a:rPr lang="en-US" sz="2500" dirty="0"/>
              <a:t> + </a:t>
            </a:r>
            <a:r>
              <a:rPr lang="en-US" sz="2500" dirty="0">
                <a:solidFill>
                  <a:srgbClr val="E74C3C"/>
                </a:solidFill>
              </a:rPr>
              <a:t>1</a:t>
            </a:r>
            <a:r>
              <a:rPr lang="en-US" sz="2500" dirty="0" smtClean="0"/>
              <a:t>);</a:t>
            </a:r>
          </a:p>
          <a:p>
            <a:r>
              <a:rPr lang="en-US" sz="2500" dirty="0"/>
              <a:t> </a:t>
            </a:r>
            <a:r>
              <a:rPr lang="en-US" sz="2500" dirty="0" smtClean="0"/>
              <a:t>     </a:t>
            </a:r>
            <a:r>
              <a:rPr lang="en-US" sz="2500" dirty="0"/>
              <a:t>swap(a, </a:t>
            </a:r>
            <a:r>
              <a:rPr lang="en-US" sz="2500" dirty="0" err="1"/>
              <a:t>i</a:t>
            </a:r>
            <a:r>
              <a:rPr lang="en-US" sz="2500" dirty="0"/>
              <a:t>, </a:t>
            </a:r>
            <a:r>
              <a:rPr lang="en-US" sz="2500" dirty="0" err="1"/>
              <a:t>curr</a:t>
            </a:r>
            <a:r>
              <a:rPr lang="en-US" sz="2500" dirty="0" smtClean="0"/>
              <a:t>);</a:t>
            </a:r>
          </a:p>
          <a:p>
            <a:r>
              <a:rPr lang="en-US" sz="2500" dirty="0" smtClean="0"/>
              <a:t>    }</a:t>
            </a:r>
          </a:p>
          <a:p>
            <a:r>
              <a:rPr lang="en-US" sz="2500" dirty="0"/>
              <a:t> </a:t>
            </a:r>
            <a:r>
              <a:rPr lang="en-US" sz="2500" dirty="0" smtClean="0"/>
              <a:t> }</a:t>
            </a:r>
          </a:p>
          <a:p>
            <a:r>
              <a:rPr lang="en-US" sz="2500" dirty="0" smtClean="0"/>
              <a:t>}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52946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27.1 (may skip)</a:t>
            </a:r>
            <a:br>
              <a:rPr lang="en-US" dirty="0" smtClean="0"/>
            </a:br>
            <a:r>
              <a:rPr lang="en-US" sz="3000" dirty="0" err="1" smtClean="0"/>
              <a:t>nqueens</a:t>
            </a:r>
            <a:endParaRPr lang="en-US" sz="3000" dirty="0"/>
          </a:p>
        </p:txBody>
      </p:sp>
      <p:sp>
        <p:nvSpPr>
          <p:cNvPr id="3" name="Rectangle 2"/>
          <p:cNvSpPr/>
          <p:nvPr/>
        </p:nvSpPr>
        <p:spPr>
          <a:xfrm>
            <a:off x="1028700" y="2171700"/>
            <a:ext cx="749948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000" dirty="0" smtClean="0"/>
              <a:t>Given an n by n chessboard, find a possible placement of n queens so that the queens do not threaten each other.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464685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Problem 27.1</a:t>
            </a:r>
            <a:br>
              <a:rPr lang="en-US" dirty="0" smtClean="0"/>
            </a:br>
            <a:r>
              <a:rPr lang="en-US" sz="3000" dirty="0" err="1" smtClean="0"/>
              <a:t>nqueens</a:t>
            </a:r>
            <a:endParaRPr lang="en-US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E4CF47E-9BD7-3042-A142-D634A571A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434" y="1892769"/>
            <a:ext cx="4285431" cy="462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4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Problem 27.1</a:t>
            </a:r>
            <a:br>
              <a:rPr lang="en-US" dirty="0" smtClean="0"/>
            </a:br>
            <a:r>
              <a:rPr lang="en-US" sz="3000" dirty="0" err="1" smtClean="0"/>
              <a:t>nqueens</a:t>
            </a:r>
            <a:endParaRPr lang="en-US" sz="3000" dirty="0"/>
          </a:p>
        </p:txBody>
      </p:sp>
      <p:sp>
        <p:nvSpPr>
          <p:cNvPr id="4" name="Rectangle 3"/>
          <p:cNvSpPr/>
          <p:nvPr/>
        </p:nvSpPr>
        <p:spPr>
          <a:xfrm>
            <a:off x="1028700" y="1822019"/>
            <a:ext cx="745399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E61A2"/>
                </a:solidFill>
              </a:rPr>
              <a:t>void</a:t>
            </a:r>
            <a:r>
              <a:rPr lang="en-US" dirty="0"/>
              <a:t> </a:t>
            </a:r>
            <a:r>
              <a:rPr lang="en-US" dirty="0" err="1">
                <a:solidFill>
                  <a:srgbClr val="C2185B"/>
                </a:solidFill>
              </a:rPr>
              <a:t>nqueens</a:t>
            </a:r>
            <a:r>
              <a:rPr lang="en-US" dirty="0"/>
              <a:t>(</a:t>
            </a:r>
            <a:r>
              <a:rPr lang="en-US" dirty="0">
                <a:solidFill>
                  <a:srgbClr val="3E61A2"/>
                </a:solidFill>
              </a:rPr>
              <a:t>char</a:t>
            </a:r>
            <a:r>
              <a:rPr lang="en-US" dirty="0"/>
              <a:t> queens[], </a:t>
            </a:r>
            <a:r>
              <a:rPr lang="en-US" dirty="0">
                <a:solidFill>
                  <a:srgbClr val="3E61A2"/>
                </a:solidFill>
              </a:rPr>
              <a:t>long</a:t>
            </a:r>
            <a:r>
              <a:rPr lang="en-US" dirty="0"/>
              <a:t> n, </a:t>
            </a:r>
            <a:r>
              <a:rPr lang="en-US" dirty="0">
                <a:solidFill>
                  <a:srgbClr val="3E61A2"/>
                </a:solidFill>
              </a:rPr>
              <a:t>long</a:t>
            </a:r>
            <a:r>
              <a:rPr lang="en-US" dirty="0"/>
              <a:t> row) </a:t>
            </a:r>
            <a:r>
              <a:rPr lang="en-US" dirty="0" smtClean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>
                <a:solidFill>
                  <a:srgbClr val="3B78E7"/>
                </a:solidFill>
              </a:rPr>
              <a:t>if</a:t>
            </a:r>
            <a:r>
              <a:rPr lang="en-US" dirty="0"/>
              <a:t> (row == n-</a:t>
            </a:r>
            <a:r>
              <a:rPr lang="en-US" dirty="0">
                <a:solidFill>
                  <a:srgbClr val="E74C3C"/>
                </a:solidFill>
              </a:rPr>
              <a:t>1</a:t>
            </a:r>
            <a:r>
              <a:rPr lang="en-US" dirty="0"/>
              <a:t>) { </a:t>
            </a:r>
            <a:endParaRPr lang="en-US" dirty="0" smtClean="0"/>
          </a:p>
          <a:p>
            <a:r>
              <a:rPr lang="en-US" dirty="0">
                <a:solidFill>
                  <a:srgbClr val="3B78E7"/>
                </a:solidFill>
              </a:rPr>
              <a:t> </a:t>
            </a:r>
            <a:r>
              <a:rPr lang="en-US" dirty="0" smtClean="0">
                <a:solidFill>
                  <a:srgbClr val="3B78E7"/>
                </a:solidFill>
              </a:rPr>
              <a:t>   if</a:t>
            </a:r>
            <a:r>
              <a:rPr lang="en-US" dirty="0" smtClean="0"/>
              <a:t> </a:t>
            </a:r>
            <a:r>
              <a:rPr lang="en-US" dirty="0"/>
              <a:t>(!</a:t>
            </a:r>
            <a:r>
              <a:rPr lang="en-US" dirty="0" err="1"/>
              <a:t>threaten_each_other_diagonally</a:t>
            </a:r>
            <a:r>
              <a:rPr lang="en-US" dirty="0"/>
              <a:t>(queens, n)) {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cs1010_println_string(queens</a:t>
            </a:r>
            <a:r>
              <a:rPr lang="en-US" dirty="0"/>
              <a:t>);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} </a:t>
            </a:r>
          </a:p>
          <a:p>
            <a:r>
              <a:rPr lang="en-US" dirty="0">
                <a:solidFill>
                  <a:srgbClr val="3B78E7"/>
                </a:solidFill>
              </a:rPr>
              <a:t> </a:t>
            </a:r>
            <a:r>
              <a:rPr lang="en-US" dirty="0" smtClean="0">
                <a:solidFill>
                  <a:srgbClr val="3B78E7"/>
                </a:solidFill>
              </a:rPr>
              <a:t>   return</a:t>
            </a:r>
            <a:r>
              <a:rPr lang="en-US" dirty="0"/>
              <a:t>;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} </a:t>
            </a:r>
          </a:p>
          <a:p>
            <a:r>
              <a:rPr lang="en-US" dirty="0">
                <a:solidFill>
                  <a:srgbClr val="3B78E7"/>
                </a:solidFill>
              </a:rPr>
              <a:t> </a:t>
            </a:r>
            <a:r>
              <a:rPr lang="en-US" dirty="0" smtClean="0">
                <a:solidFill>
                  <a:srgbClr val="3B78E7"/>
                </a:solidFill>
              </a:rPr>
              <a:t> if</a:t>
            </a:r>
            <a:r>
              <a:rPr lang="en-US" dirty="0" smtClean="0"/>
              <a:t> </a:t>
            </a:r>
            <a:r>
              <a:rPr lang="en-US" dirty="0"/>
              <a:t>(!</a:t>
            </a:r>
            <a:r>
              <a:rPr lang="en-US" dirty="0" err="1"/>
              <a:t>threaten_each_other_diagonally</a:t>
            </a:r>
            <a:r>
              <a:rPr lang="en-US" dirty="0"/>
              <a:t>(queens, row)) {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/>
              <a:t>nqueens</a:t>
            </a:r>
            <a:r>
              <a:rPr lang="en-US" dirty="0" smtClean="0"/>
              <a:t>(queens</a:t>
            </a:r>
            <a:r>
              <a:rPr lang="en-US" dirty="0"/>
              <a:t>, n, row + </a:t>
            </a:r>
            <a:r>
              <a:rPr lang="en-US" dirty="0">
                <a:solidFill>
                  <a:srgbClr val="E74C3C"/>
                </a:solidFill>
              </a:rPr>
              <a:t>1</a:t>
            </a:r>
            <a:r>
              <a:rPr lang="en-US" dirty="0"/>
              <a:t>);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} </a:t>
            </a:r>
          </a:p>
          <a:p>
            <a:r>
              <a:rPr lang="en-US" dirty="0">
                <a:solidFill>
                  <a:srgbClr val="3B78E7"/>
                </a:solidFill>
              </a:rPr>
              <a:t> </a:t>
            </a:r>
            <a:r>
              <a:rPr lang="en-US" dirty="0" smtClean="0">
                <a:solidFill>
                  <a:srgbClr val="3B78E7"/>
                </a:solidFill>
              </a:rPr>
              <a:t> for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>
                <a:solidFill>
                  <a:srgbClr val="3E61A2"/>
                </a:solidFill>
              </a:rPr>
              <a:t>long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row + </a:t>
            </a:r>
            <a:r>
              <a:rPr lang="en-US" dirty="0">
                <a:solidFill>
                  <a:srgbClr val="E74C3C"/>
                </a:solidFill>
              </a:rPr>
              <a:t>1</a:t>
            </a:r>
            <a:r>
              <a:rPr lang="en-US" dirty="0"/>
              <a:t>; </a:t>
            </a:r>
            <a:r>
              <a:rPr lang="en-US" dirty="0" err="1"/>
              <a:t>i</a:t>
            </a:r>
            <a:r>
              <a:rPr lang="en-US" dirty="0"/>
              <a:t> &lt; n; </a:t>
            </a:r>
            <a:r>
              <a:rPr lang="en-US" dirty="0" err="1"/>
              <a:t>i</a:t>
            </a:r>
            <a:r>
              <a:rPr lang="en-US" dirty="0"/>
              <a:t>++) {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swap(queens</a:t>
            </a:r>
            <a:r>
              <a:rPr lang="en-US" dirty="0"/>
              <a:t>, row, </a:t>
            </a:r>
            <a:r>
              <a:rPr lang="en-US" dirty="0" err="1"/>
              <a:t>i</a:t>
            </a:r>
            <a:r>
              <a:rPr lang="en-US" dirty="0" smtClean="0"/>
              <a:t>);</a:t>
            </a:r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>
                <a:solidFill>
                  <a:srgbClr val="3B78E7"/>
                </a:solidFill>
              </a:rPr>
              <a:t>if</a:t>
            </a:r>
            <a:r>
              <a:rPr lang="en-US" dirty="0"/>
              <a:t> (!</a:t>
            </a:r>
            <a:r>
              <a:rPr lang="en-US" dirty="0" err="1"/>
              <a:t>threaten_each_other_diagonally</a:t>
            </a:r>
            <a:r>
              <a:rPr lang="en-US" dirty="0"/>
              <a:t>(queens, row)) {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nqueens</a:t>
            </a:r>
            <a:r>
              <a:rPr lang="en-US" dirty="0" smtClean="0"/>
              <a:t>(queens</a:t>
            </a:r>
            <a:r>
              <a:rPr lang="en-US" dirty="0"/>
              <a:t>, n, row + </a:t>
            </a:r>
            <a:r>
              <a:rPr lang="en-US" dirty="0">
                <a:solidFill>
                  <a:srgbClr val="E74C3C"/>
                </a:solidFill>
              </a:rPr>
              <a:t>1</a:t>
            </a:r>
            <a:r>
              <a:rPr lang="en-US" dirty="0"/>
              <a:t>);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} </a:t>
            </a:r>
          </a:p>
          <a:p>
            <a:r>
              <a:rPr lang="en-US" dirty="0"/>
              <a:t> </a:t>
            </a:r>
            <a:r>
              <a:rPr lang="en-US" dirty="0" smtClean="0"/>
              <a:t>   swap(queens</a:t>
            </a:r>
            <a:r>
              <a:rPr lang="en-US" dirty="0"/>
              <a:t>, row, </a:t>
            </a:r>
            <a:r>
              <a:rPr lang="en-US" dirty="0" err="1"/>
              <a:t>i</a:t>
            </a:r>
            <a:r>
              <a:rPr lang="en-US" dirty="0"/>
              <a:t>);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} 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286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Problem 27.1</a:t>
            </a:r>
            <a:br>
              <a:rPr lang="en-US" smtClean="0"/>
            </a:br>
            <a:r>
              <a:rPr lang="en-US" sz="3000" smtClean="0"/>
              <a:t>nqueens</a:t>
            </a:r>
            <a:endParaRPr lang="en-US" sz="3000" dirty="0"/>
          </a:p>
        </p:txBody>
      </p:sp>
      <p:sp>
        <p:nvSpPr>
          <p:cNvPr id="2" name="Rectangle 1"/>
          <p:cNvSpPr/>
          <p:nvPr/>
        </p:nvSpPr>
        <p:spPr>
          <a:xfrm>
            <a:off x="562169" y="2171700"/>
            <a:ext cx="906702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>
                <a:solidFill>
                  <a:srgbClr val="3E61A2"/>
                </a:solidFill>
              </a:rPr>
              <a:t>bool</a:t>
            </a:r>
            <a:r>
              <a:rPr lang="en-US" sz="2500" dirty="0" smtClean="0"/>
              <a:t> </a:t>
            </a:r>
            <a:r>
              <a:rPr lang="en-US" sz="2500" dirty="0" err="1">
                <a:solidFill>
                  <a:srgbClr val="C2185B"/>
                </a:solidFill>
              </a:rPr>
              <a:t>threaten_each_other_diagonally</a:t>
            </a:r>
            <a:r>
              <a:rPr lang="en-US" sz="2500" dirty="0"/>
              <a:t>(</a:t>
            </a:r>
            <a:r>
              <a:rPr lang="en-US" sz="2500" dirty="0">
                <a:solidFill>
                  <a:srgbClr val="3E61A2"/>
                </a:solidFill>
              </a:rPr>
              <a:t>char</a:t>
            </a:r>
            <a:r>
              <a:rPr lang="en-US" sz="2500" dirty="0"/>
              <a:t> queens[], </a:t>
            </a:r>
            <a:r>
              <a:rPr lang="en-US" sz="2500" dirty="0">
                <a:solidFill>
                  <a:srgbClr val="3E61A2"/>
                </a:solidFill>
              </a:rPr>
              <a:t>long</a:t>
            </a:r>
            <a:r>
              <a:rPr lang="en-US" sz="2500" dirty="0"/>
              <a:t> </a:t>
            </a:r>
            <a:r>
              <a:rPr lang="en-US" sz="2500" dirty="0" err="1"/>
              <a:t>len</a:t>
            </a:r>
            <a:r>
              <a:rPr lang="en-US" sz="2500" dirty="0"/>
              <a:t>) { </a:t>
            </a:r>
            <a:endParaRPr lang="en-US" sz="2500" dirty="0" smtClean="0"/>
          </a:p>
          <a:p>
            <a:r>
              <a:rPr lang="en-US" sz="2500" dirty="0">
                <a:solidFill>
                  <a:srgbClr val="3B78E7"/>
                </a:solidFill>
              </a:rPr>
              <a:t> </a:t>
            </a:r>
            <a:r>
              <a:rPr lang="en-US" sz="2500" dirty="0" smtClean="0">
                <a:solidFill>
                  <a:srgbClr val="3B78E7"/>
                </a:solidFill>
              </a:rPr>
              <a:t> for</a:t>
            </a:r>
            <a:r>
              <a:rPr lang="en-US" sz="2500" dirty="0" smtClean="0"/>
              <a:t> </a:t>
            </a:r>
            <a:r>
              <a:rPr lang="en-US" sz="2500" dirty="0"/>
              <a:t>(</a:t>
            </a:r>
            <a:r>
              <a:rPr lang="en-US" sz="2500" dirty="0">
                <a:solidFill>
                  <a:srgbClr val="3E61A2"/>
                </a:solidFill>
              </a:rPr>
              <a:t>long</a:t>
            </a:r>
            <a:r>
              <a:rPr lang="en-US" sz="2500" dirty="0"/>
              <a:t> </a:t>
            </a:r>
            <a:r>
              <a:rPr lang="en-US" sz="2500" dirty="0" err="1"/>
              <a:t>i</a:t>
            </a:r>
            <a:r>
              <a:rPr lang="en-US" sz="2500" dirty="0"/>
              <a:t> = </a:t>
            </a:r>
            <a:r>
              <a:rPr lang="en-US" sz="2500" dirty="0">
                <a:solidFill>
                  <a:srgbClr val="E74C3C"/>
                </a:solidFill>
              </a:rPr>
              <a:t>0</a:t>
            </a:r>
            <a:r>
              <a:rPr lang="en-US" sz="2500" dirty="0"/>
              <a:t>; </a:t>
            </a:r>
            <a:r>
              <a:rPr lang="en-US" sz="2500" dirty="0" err="1"/>
              <a:t>i</a:t>
            </a:r>
            <a:r>
              <a:rPr lang="en-US" sz="2500" dirty="0"/>
              <a:t> &lt; </a:t>
            </a:r>
            <a:r>
              <a:rPr lang="en-US" sz="2500" dirty="0" err="1"/>
              <a:t>len</a:t>
            </a:r>
            <a:r>
              <a:rPr lang="en-US" sz="2500" dirty="0"/>
              <a:t>; </a:t>
            </a:r>
            <a:r>
              <a:rPr lang="en-US" sz="2500" dirty="0" err="1"/>
              <a:t>i</a:t>
            </a:r>
            <a:r>
              <a:rPr lang="en-US" sz="2500" dirty="0"/>
              <a:t> += </a:t>
            </a:r>
            <a:r>
              <a:rPr lang="en-US" sz="2500" dirty="0">
                <a:solidFill>
                  <a:srgbClr val="E74C3C"/>
                </a:solidFill>
              </a:rPr>
              <a:t>1</a:t>
            </a:r>
            <a:r>
              <a:rPr lang="en-US" sz="2500" dirty="0"/>
              <a:t>) { </a:t>
            </a:r>
            <a:endParaRPr lang="en-US" sz="2500" dirty="0" smtClean="0"/>
          </a:p>
          <a:p>
            <a:r>
              <a:rPr lang="en-US" sz="2500" dirty="0" smtClean="0">
                <a:solidFill>
                  <a:srgbClr val="3B78E7"/>
                </a:solidFill>
              </a:rPr>
              <a:t>    if</a:t>
            </a:r>
            <a:r>
              <a:rPr lang="en-US" sz="2500" dirty="0" smtClean="0"/>
              <a:t> </a:t>
            </a:r>
            <a:r>
              <a:rPr lang="en-US" sz="2500" dirty="0"/>
              <a:t>(</a:t>
            </a:r>
            <a:r>
              <a:rPr lang="en-US" sz="2500" dirty="0" err="1"/>
              <a:t>has_a_queen_in_diagonal</a:t>
            </a:r>
            <a:r>
              <a:rPr lang="en-US" sz="2500" dirty="0"/>
              <a:t>(queens, </a:t>
            </a:r>
            <a:r>
              <a:rPr lang="en-US" sz="2500" dirty="0" err="1"/>
              <a:t>len</a:t>
            </a:r>
            <a:r>
              <a:rPr lang="en-US" sz="2500" dirty="0"/>
              <a:t>, </a:t>
            </a:r>
            <a:r>
              <a:rPr lang="en-US" sz="2500" dirty="0" err="1"/>
              <a:t>i</a:t>
            </a:r>
            <a:r>
              <a:rPr lang="en-US" sz="2500" dirty="0"/>
              <a:t>)) </a:t>
            </a:r>
            <a:r>
              <a:rPr lang="en-US" sz="2500" dirty="0" smtClean="0"/>
              <a:t>{</a:t>
            </a:r>
          </a:p>
          <a:p>
            <a:r>
              <a:rPr lang="en-US" sz="2500" dirty="0"/>
              <a:t> </a:t>
            </a:r>
            <a:r>
              <a:rPr lang="en-US" sz="2500" dirty="0" smtClean="0"/>
              <a:t>      </a:t>
            </a:r>
            <a:r>
              <a:rPr lang="en-US" sz="2500" dirty="0">
                <a:solidFill>
                  <a:srgbClr val="3B78E7"/>
                </a:solidFill>
              </a:rPr>
              <a:t>return</a:t>
            </a:r>
            <a:r>
              <a:rPr lang="en-US" sz="2500" dirty="0"/>
              <a:t> </a:t>
            </a:r>
            <a:r>
              <a:rPr lang="en-US" sz="2500" dirty="0">
                <a:solidFill>
                  <a:srgbClr val="C2185B"/>
                </a:solidFill>
              </a:rPr>
              <a:t>true</a:t>
            </a:r>
            <a:r>
              <a:rPr lang="en-US" sz="2500" dirty="0"/>
              <a:t>; </a:t>
            </a:r>
            <a:endParaRPr lang="en-US" sz="2500" dirty="0" smtClean="0"/>
          </a:p>
          <a:p>
            <a:r>
              <a:rPr lang="en-US" sz="2500" dirty="0"/>
              <a:t> </a:t>
            </a:r>
            <a:r>
              <a:rPr lang="en-US" sz="2500" dirty="0" smtClean="0"/>
              <a:t>   } </a:t>
            </a:r>
          </a:p>
          <a:p>
            <a:r>
              <a:rPr lang="en-US" sz="2500" dirty="0" smtClean="0"/>
              <a:t>  } </a:t>
            </a:r>
          </a:p>
          <a:p>
            <a:r>
              <a:rPr lang="en-US" sz="2500" dirty="0" smtClean="0">
                <a:solidFill>
                  <a:srgbClr val="3B78E7"/>
                </a:solidFill>
              </a:rPr>
              <a:t>  return</a:t>
            </a:r>
            <a:r>
              <a:rPr lang="en-US" sz="2500" dirty="0" smtClean="0"/>
              <a:t> </a:t>
            </a:r>
            <a:r>
              <a:rPr lang="en-US" sz="2500" dirty="0">
                <a:solidFill>
                  <a:srgbClr val="C2185B"/>
                </a:solidFill>
              </a:rPr>
              <a:t>false</a:t>
            </a:r>
            <a:r>
              <a:rPr lang="en-US" sz="2500" dirty="0"/>
              <a:t>; </a:t>
            </a:r>
            <a:endParaRPr lang="en-US" sz="2500" dirty="0" smtClean="0"/>
          </a:p>
          <a:p>
            <a:r>
              <a:rPr lang="en-US" sz="2500" dirty="0" smtClean="0"/>
              <a:t>}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07951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27.1</a:t>
            </a:r>
            <a:br>
              <a:rPr lang="en-US" dirty="0" smtClean="0"/>
            </a:br>
            <a:r>
              <a:rPr lang="en-US" sz="3000" dirty="0" err="1" smtClean="0"/>
              <a:t>nqueens</a:t>
            </a:r>
            <a:endParaRPr lang="en-US" sz="3000" dirty="0"/>
          </a:p>
        </p:txBody>
      </p:sp>
      <p:sp>
        <p:nvSpPr>
          <p:cNvPr id="3" name="Rectangle 2"/>
          <p:cNvSpPr/>
          <p:nvPr/>
        </p:nvSpPr>
        <p:spPr>
          <a:xfrm>
            <a:off x="1028700" y="2171700"/>
            <a:ext cx="74994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000" dirty="0" smtClean="0"/>
              <a:t>Identify the </a:t>
            </a:r>
            <a:r>
              <a:rPr lang="en-US" sz="3200" dirty="0"/>
              <a:t>repetitive work being done in the calls </a:t>
            </a:r>
            <a:r>
              <a:rPr lang="en-US" sz="3200" dirty="0" err="1" smtClean="0"/>
              <a:t>threaten_each_other_diagonally</a:t>
            </a:r>
            <a:r>
              <a:rPr lang="en-US" sz="3200" dirty="0" smtClean="0"/>
              <a:t>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411236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27.1</a:t>
            </a:r>
            <a:br>
              <a:rPr lang="en-US" dirty="0" smtClean="0"/>
            </a:br>
            <a:r>
              <a:rPr lang="en-US" sz="3000" dirty="0" err="1" smtClean="0"/>
              <a:t>nqueens</a:t>
            </a:r>
            <a:endParaRPr lang="en-US" sz="3000" dirty="0"/>
          </a:p>
        </p:txBody>
      </p:sp>
      <p:sp>
        <p:nvSpPr>
          <p:cNvPr id="3" name="Rectangle 2"/>
          <p:cNvSpPr/>
          <p:nvPr/>
        </p:nvSpPr>
        <p:spPr>
          <a:xfrm>
            <a:off x="1028700" y="2171700"/>
            <a:ext cx="749948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000" dirty="0" smtClean="0"/>
              <a:t>Here, we repeatedly check if the queens on row 0 to row (</a:t>
            </a:r>
            <a:r>
              <a:rPr lang="en-US" sz="3000" dirty="0" err="1" smtClean="0"/>
              <a:t>len</a:t>
            </a:r>
            <a:r>
              <a:rPr lang="en-US" sz="3000" dirty="0" smtClean="0"/>
              <a:t> </a:t>
            </a:r>
            <a:r>
              <a:rPr lang="mr-IN" sz="3000" dirty="0" smtClean="0"/>
              <a:t>–</a:t>
            </a:r>
            <a:r>
              <a:rPr lang="en-US" sz="3000" dirty="0" smtClean="0"/>
              <a:t> 1) threaten each other.</a:t>
            </a:r>
          </a:p>
          <a:p>
            <a:pPr algn="just"/>
            <a:endParaRPr lang="en-US" sz="3000" dirty="0"/>
          </a:p>
          <a:p>
            <a:pPr algn="just"/>
            <a:r>
              <a:rPr lang="en-US" sz="3000" dirty="0" smtClean="0"/>
              <a:t>But when we </a:t>
            </a:r>
            <a:r>
              <a:rPr lang="en-US" sz="3000" dirty="0" err="1" smtClean="0"/>
              <a:t>recurse</a:t>
            </a:r>
            <a:r>
              <a:rPr lang="en-US" sz="3000" dirty="0" smtClean="0"/>
              <a:t> with </a:t>
            </a:r>
            <a:r>
              <a:rPr lang="en-US" sz="3000" dirty="0" err="1" smtClean="0"/>
              <a:t>nqueens</a:t>
            </a:r>
            <a:r>
              <a:rPr lang="en-US" sz="3000" dirty="0" smtClean="0"/>
              <a:t>(queens, n, row + 1), we already know that </a:t>
            </a:r>
            <a:r>
              <a:rPr lang="en-US" sz="3000" dirty="0"/>
              <a:t>(!</a:t>
            </a:r>
            <a:r>
              <a:rPr lang="en-US" sz="3000" dirty="0" err="1"/>
              <a:t>threaten_each_other_diagonally</a:t>
            </a:r>
            <a:r>
              <a:rPr lang="en-US" sz="3000" dirty="0"/>
              <a:t>(queens, row</a:t>
            </a:r>
            <a:r>
              <a:rPr lang="en-US" sz="3000" dirty="0" smtClean="0"/>
              <a:t>)) is false (i.e. queens on rows 0 to (row </a:t>
            </a:r>
            <a:r>
              <a:rPr lang="mr-IN" sz="3000" dirty="0" smtClean="0"/>
              <a:t>–</a:t>
            </a:r>
            <a:r>
              <a:rPr lang="en-US" sz="3000" dirty="0" smtClean="0"/>
              <a:t> 1) )do not threaten each other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343141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E4CF47E-9BD7-3042-A142-D634A571A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920" y="848411"/>
            <a:ext cx="4647644" cy="5019773"/>
          </a:xfrm>
          <a:prstGeom prst="rect">
            <a:avLst/>
          </a:prstGeom>
        </p:spPr>
      </p:pic>
      <p:sp>
        <p:nvSpPr>
          <p:cNvPr id="16" name="Right Brace 15">
            <a:extLst>
              <a:ext uri="{FF2B5EF4-FFF2-40B4-BE49-F238E27FC236}">
                <a16:creationId xmlns:a16="http://schemas.microsoft.com/office/drawing/2014/main" xmlns="" id="{10ECB03D-D38E-2F45-9C79-AB18FD29A1E0}"/>
              </a:ext>
            </a:extLst>
          </p:cNvPr>
          <p:cNvSpPr/>
          <p:nvPr/>
        </p:nvSpPr>
        <p:spPr>
          <a:xfrm>
            <a:off x="6240544" y="1376313"/>
            <a:ext cx="235670" cy="2648932"/>
          </a:xfrm>
          <a:prstGeom prst="rightBrace">
            <a:avLst>
              <a:gd name="adj1" fmla="val 8333"/>
              <a:gd name="adj2" fmla="val 50356"/>
            </a:avLst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1D8BE81-98EA-A24A-A845-F35A2C636F3E}"/>
              </a:ext>
            </a:extLst>
          </p:cNvPr>
          <p:cNvSpPr txBox="1"/>
          <p:nvPr/>
        </p:nvSpPr>
        <p:spPr>
          <a:xfrm>
            <a:off x="6700194" y="2239115"/>
            <a:ext cx="1732203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A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lready “safe.” 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No need to check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again.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53B0AD1-5D2E-624F-AE4D-ED22E82B0C77}"/>
              </a:ext>
            </a:extLst>
          </p:cNvPr>
          <p:cNvCxnSpPr>
            <a:cxnSpLocks/>
          </p:cNvCxnSpPr>
          <p:nvPr/>
        </p:nvCxnSpPr>
        <p:spPr>
          <a:xfrm flipV="1">
            <a:off x="2762054" y="1564849"/>
            <a:ext cx="3026004" cy="2912883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3C9E79F6-372C-174A-AEA8-8A4834511DBD}"/>
              </a:ext>
            </a:extLst>
          </p:cNvPr>
          <p:cNvCxnSpPr>
            <a:cxnSpLocks/>
          </p:cNvCxnSpPr>
          <p:nvPr/>
        </p:nvCxnSpPr>
        <p:spPr>
          <a:xfrm flipH="1" flipV="1">
            <a:off x="1659118" y="3431357"/>
            <a:ext cx="1102936" cy="1046375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55745CF-91BC-8649-9B43-EAC0B5346C89}"/>
              </a:ext>
            </a:extLst>
          </p:cNvPr>
          <p:cNvSpPr txBox="1"/>
          <p:nvPr/>
        </p:nvSpPr>
        <p:spPr>
          <a:xfrm>
            <a:off x="6240544" y="4062953"/>
            <a:ext cx="2290048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Only check the new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r</a:t>
            </a:r>
            <a:r>
              <a:rPr lang="en-US" dirty="0"/>
              <a:t>ow against the queens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above.</a:t>
            </a:r>
          </a:p>
        </p:txBody>
      </p:sp>
    </p:spTree>
    <p:extLst>
      <p:ext uri="{BB962C8B-B14F-4D97-AF65-F5344CB8AC3E}">
        <p14:creationId xmlns:p14="http://schemas.microsoft.com/office/powerpoint/2010/main" val="203534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27.1</a:t>
            </a:r>
            <a:br>
              <a:rPr lang="en-US" dirty="0" smtClean="0"/>
            </a:br>
            <a:r>
              <a:rPr lang="en-US" sz="3000" dirty="0" err="1" smtClean="0"/>
              <a:t>nqueens</a:t>
            </a:r>
            <a:endParaRPr lang="en-US" sz="3000" dirty="0"/>
          </a:p>
        </p:txBody>
      </p:sp>
      <p:sp>
        <p:nvSpPr>
          <p:cNvPr id="3" name="Rectangle 2"/>
          <p:cNvSpPr/>
          <p:nvPr/>
        </p:nvSpPr>
        <p:spPr>
          <a:xfrm>
            <a:off x="1028700" y="2171700"/>
            <a:ext cx="749948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000" dirty="0" smtClean="0"/>
              <a:t>It is enough to check if the newly added queen threatens any of the queens in the previous rows!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016887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27.2</a:t>
            </a:r>
            <a:br>
              <a:rPr lang="en-US" dirty="0" smtClean="0"/>
            </a:br>
            <a:endParaRPr lang="en-US" sz="3000" dirty="0"/>
          </a:p>
        </p:txBody>
      </p:sp>
      <p:sp>
        <p:nvSpPr>
          <p:cNvPr id="5" name="Rectangle 4"/>
          <p:cNvSpPr/>
          <p:nvPr/>
        </p:nvSpPr>
        <p:spPr>
          <a:xfrm>
            <a:off x="1028700" y="1428750"/>
            <a:ext cx="7051611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rgbClr val="3E61A2"/>
                </a:solidFill>
              </a:rPr>
              <a:t>void</a:t>
            </a:r>
            <a:r>
              <a:rPr lang="en-US" sz="2500" dirty="0"/>
              <a:t> </a:t>
            </a:r>
            <a:r>
              <a:rPr lang="en-US" sz="2500" dirty="0">
                <a:solidFill>
                  <a:srgbClr val="C2185B"/>
                </a:solidFill>
              </a:rPr>
              <a:t>permute</a:t>
            </a:r>
            <a:r>
              <a:rPr lang="en-US" sz="2500" dirty="0"/>
              <a:t>(</a:t>
            </a:r>
            <a:r>
              <a:rPr lang="en-US" sz="2500" dirty="0">
                <a:solidFill>
                  <a:srgbClr val="3E61A2"/>
                </a:solidFill>
              </a:rPr>
              <a:t>char</a:t>
            </a:r>
            <a:r>
              <a:rPr lang="en-US" sz="2500" dirty="0"/>
              <a:t> a[], </a:t>
            </a:r>
            <a:r>
              <a:rPr lang="en-US" sz="2500" dirty="0">
                <a:solidFill>
                  <a:srgbClr val="3E61A2"/>
                </a:solidFill>
              </a:rPr>
              <a:t>long</a:t>
            </a:r>
            <a:r>
              <a:rPr lang="en-US" sz="2500" dirty="0"/>
              <a:t> </a:t>
            </a:r>
            <a:r>
              <a:rPr lang="en-US" sz="2500" dirty="0" err="1"/>
              <a:t>len</a:t>
            </a:r>
            <a:r>
              <a:rPr lang="en-US" sz="2500" dirty="0"/>
              <a:t>, </a:t>
            </a:r>
            <a:r>
              <a:rPr lang="en-US" sz="2500" dirty="0">
                <a:solidFill>
                  <a:srgbClr val="3E61A2"/>
                </a:solidFill>
              </a:rPr>
              <a:t>long</a:t>
            </a:r>
            <a:r>
              <a:rPr lang="en-US" sz="2500" dirty="0"/>
              <a:t> </a:t>
            </a:r>
            <a:r>
              <a:rPr lang="en-US" sz="2500" dirty="0" err="1"/>
              <a:t>curr</a:t>
            </a:r>
            <a:r>
              <a:rPr lang="en-US" sz="2500" dirty="0"/>
              <a:t>) </a:t>
            </a:r>
            <a:r>
              <a:rPr lang="en-US" sz="2500" dirty="0" smtClean="0"/>
              <a:t>{</a:t>
            </a:r>
          </a:p>
          <a:p>
            <a:r>
              <a:rPr lang="en-US" sz="2500" dirty="0" smtClean="0">
                <a:solidFill>
                  <a:srgbClr val="3B78E7"/>
                </a:solidFill>
              </a:rPr>
              <a:t>  if</a:t>
            </a:r>
            <a:r>
              <a:rPr lang="en-US" sz="2500" dirty="0" smtClean="0"/>
              <a:t> </a:t>
            </a:r>
            <a:r>
              <a:rPr lang="en-US" sz="2500" dirty="0"/>
              <a:t>(</a:t>
            </a:r>
            <a:r>
              <a:rPr lang="en-US" sz="2500" dirty="0" err="1"/>
              <a:t>curr</a:t>
            </a:r>
            <a:r>
              <a:rPr lang="en-US" sz="2500" dirty="0"/>
              <a:t> == len-</a:t>
            </a:r>
            <a:r>
              <a:rPr lang="en-US" sz="2500" dirty="0">
                <a:solidFill>
                  <a:srgbClr val="E74C3C"/>
                </a:solidFill>
              </a:rPr>
              <a:t>1</a:t>
            </a:r>
            <a:r>
              <a:rPr lang="en-US" sz="2500" dirty="0"/>
              <a:t>) { </a:t>
            </a:r>
            <a:endParaRPr lang="en-US" sz="2500" dirty="0" smtClean="0"/>
          </a:p>
          <a:p>
            <a:r>
              <a:rPr lang="en-US" sz="2500" dirty="0"/>
              <a:t> </a:t>
            </a:r>
            <a:r>
              <a:rPr lang="en-US" sz="2500" dirty="0" smtClean="0"/>
              <a:t>   cs1010_println_string(a</a:t>
            </a:r>
            <a:r>
              <a:rPr lang="en-US" sz="2500" dirty="0"/>
              <a:t>); </a:t>
            </a:r>
            <a:endParaRPr lang="en-US" sz="2500" dirty="0" smtClean="0"/>
          </a:p>
          <a:p>
            <a:r>
              <a:rPr lang="en-US" sz="2500" dirty="0">
                <a:solidFill>
                  <a:srgbClr val="3B78E7"/>
                </a:solidFill>
              </a:rPr>
              <a:t> </a:t>
            </a:r>
            <a:r>
              <a:rPr lang="en-US" sz="2500" dirty="0" smtClean="0">
                <a:solidFill>
                  <a:srgbClr val="3B78E7"/>
                </a:solidFill>
              </a:rPr>
              <a:t>   return</a:t>
            </a:r>
            <a:r>
              <a:rPr lang="en-US" sz="2500" dirty="0"/>
              <a:t>; </a:t>
            </a:r>
            <a:endParaRPr lang="en-US" sz="2500" dirty="0" smtClean="0"/>
          </a:p>
          <a:p>
            <a:r>
              <a:rPr lang="en-US" sz="2500" dirty="0"/>
              <a:t> </a:t>
            </a:r>
            <a:r>
              <a:rPr lang="en-US" sz="2500" dirty="0" smtClean="0"/>
              <a:t> } </a:t>
            </a:r>
          </a:p>
          <a:p>
            <a:r>
              <a:rPr lang="en-US" sz="2500" dirty="0"/>
              <a:t> </a:t>
            </a:r>
            <a:r>
              <a:rPr lang="en-US" sz="2500" dirty="0" smtClean="0"/>
              <a:t> permute(a</a:t>
            </a:r>
            <a:r>
              <a:rPr lang="en-US" sz="2500" dirty="0"/>
              <a:t>, </a:t>
            </a:r>
            <a:r>
              <a:rPr lang="en-US" sz="2500" dirty="0" err="1"/>
              <a:t>len</a:t>
            </a:r>
            <a:r>
              <a:rPr lang="en-US" sz="2500" dirty="0"/>
              <a:t>, </a:t>
            </a:r>
            <a:r>
              <a:rPr lang="en-US" sz="2500" dirty="0" err="1"/>
              <a:t>curr</a:t>
            </a:r>
            <a:r>
              <a:rPr lang="en-US" sz="2500" dirty="0"/>
              <a:t> + </a:t>
            </a:r>
            <a:r>
              <a:rPr lang="en-US" sz="2500" dirty="0">
                <a:solidFill>
                  <a:srgbClr val="E74C3C"/>
                </a:solidFill>
              </a:rPr>
              <a:t>1</a:t>
            </a:r>
            <a:r>
              <a:rPr lang="en-US" sz="2500" dirty="0" smtClean="0"/>
              <a:t>);</a:t>
            </a:r>
          </a:p>
          <a:p>
            <a:r>
              <a:rPr lang="en-US" sz="2500" dirty="0"/>
              <a:t> </a:t>
            </a:r>
            <a:r>
              <a:rPr lang="en-US" sz="2500" dirty="0" smtClean="0"/>
              <a:t>  </a:t>
            </a:r>
            <a:r>
              <a:rPr lang="en-US" sz="2500" dirty="0">
                <a:solidFill>
                  <a:srgbClr val="3B78E7"/>
                </a:solidFill>
              </a:rPr>
              <a:t>for</a:t>
            </a:r>
            <a:r>
              <a:rPr lang="en-US" sz="2500" dirty="0"/>
              <a:t> (</a:t>
            </a:r>
            <a:r>
              <a:rPr lang="en-US" sz="2500" dirty="0">
                <a:solidFill>
                  <a:srgbClr val="3E61A2"/>
                </a:solidFill>
              </a:rPr>
              <a:t>long</a:t>
            </a:r>
            <a:r>
              <a:rPr lang="en-US" sz="2500" dirty="0"/>
              <a:t> </a:t>
            </a:r>
            <a:r>
              <a:rPr lang="en-US" sz="2500" dirty="0" err="1"/>
              <a:t>i</a:t>
            </a:r>
            <a:r>
              <a:rPr lang="en-US" sz="2500" dirty="0"/>
              <a:t> = </a:t>
            </a:r>
            <a:r>
              <a:rPr lang="en-US" sz="2500" dirty="0" err="1"/>
              <a:t>curr</a:t>
            </a:r>
            <a:r>
              <a:rPr lang="en-US" sz="2500" dirty="0"/>
              <a:t> + </a:t>
            </a:r>
            <a:r>
              <a:rPr lang="en-US" sz="2500" dirty="0">
                <a:solidFill>
                  <a:srgbClr val="E74C3C"/>
                </a:solidFill>
              </a:rPr>
              <a:t>1</a:t>
            </a:r>
            <a:r>
              <a:rPr lang="en-US" sz="2500" dirty="0"/>
              <a:t>; </a:t>
            </a:r>
            <a:r>
              <a:rPr lang="en-US" sz="2500" dirty="0" err="1"/>
              <a:t>i</a:t>
            </a:r>
            <a:r>
              <a:rPr lang="en-US" sz="2500" dirty="0"/>
              <a:t> &lt; </a:t>
            </a:r>
            <a:r>
              <a:rPr lang="en-US" sz="2500" dirty="0" err="1"/>
              <a:t>len</a:t>
            </a:r>
            <a:r>
              <a:rPr lang="en-US" sz="2500" dirty="0"/>
              <a:t>; </a:t>
            </a:r>
            <a:r>
              <a:rPr lang="en-US" sz="2500" dirty="0" err="1"/>
              <a:t>i</a:t>
            </a:r>
            <a:r>
              <a:rPr lang="en-US" sz="2500" dirty="0"/>
              <a:t> += </a:t>
            </a:r>
            <a:r>
              <a:rPr lang="en-US" sz="2500" dirty="0">
                <a:solidFill>
                  <a:srgbClr val="E74C3C"/>
                </a:solidFill>
              </a:rPr>
              <a:t>1</a:t>
            </a:r>
            <a:r>
              <a:rPr lang="en-US" sz="2500" dirty="0"/>
              <a:t>) </a:t>
            </a:r>
            <a:r>
              <a:rPr lang="en-US" sz="2500" dirty="0" smtClean="0"/>
              <a:t>{</a:t>
            </a:r>
          </a:p>
          <a:p>
            <a:r>
              <a:rPr lang="en-US" sz="2500" dirty="0"/>
              <a:t> </a:t>
            </a:r>
            <a:r>
              <a:rPr lang="en-US" sz="2500" dirty="0" smtClean="0"/>
              <a:t>    </a:t>
            </a:r>
            <a:r>
              <a:rPr lang="en-US" sz="2500" dirty="0">
                <a:solidFill>
                  <a:srgbClr val="3B78E7"/>
                </a:solidFill>
              </a:rPr>
              <a:t>if</a:t>
            </a:r>
            <a:r>
              <a:rPr lang="en-US" sz="2500" dirty="0"/>
              <a:t> </a:t>
            </a:r>
            <a:r>
              <a:rPr lang="en-US" sz="2500" dirty="0" smtClean="0"/>
              <a:t>(!</a:t>
            </a:r>
            <a:r>
              <a:rPr lang="en-US" sz="2500" dirty="0" err="1" smtClean="0">
                <a:solidFill>
                  <a:srgbClr val="0070C0"/>
                </a:solidFill>
              </a:rPr>
              <a:t>appear_before</a:t>
            </a:r>
            <a:r>
              <a:rPr lang="en-US" sz="2500" dirty="0" smtClean="0"/>
              <a:t>(a, </a:t>
            </a:r>
            <a:r>
              <a:rPr lang="en-US" sz="2500" dirty="0" err="1" smtClean="0"/>
              <a:t>curr</a:t>
            </a:r>
            <a:r>
              <a:rPr lang="en-US" sz="2500" dirty="0" smtClean="0"/>
              <a:t>, </a:t>
            </a:r>
            <a:r>
              <a:rPr lang="en-US" sz="2500" dirty="0" err="1" smtClean="0"/>
              <a:t>i</a:t>
            </a:r>
            <a:r>
              <a:rPr lang="en-US" sz="2500" dirty="0" smtClean="0"/>
              <a:t>) </a:t>
            </a:r>
            <a:r>
              <a:rPr lang="en-US" sz="2500" dirty="0"/>
              <a:t>{ </a:t>
            </a:r>
            <a:r>
              <a:rPr lang="en-US" sz="2500" dirty="0">
                <a:solidFill>
                  <a:srgbClr val="999999"/>
                </a:solidFill>
              </a:rPr>
              <a:t>// Line A</a:t>
            </a:r>
            <a:r>
              <a:rPr lang="en-US" sz="2500" dirty="0"/>
              <a:t> </a:t>
            </a:r>
            <a:endParaRPr lang="en-US" sz="2500" dirty="0" smtClean="0"/>
          </a:p>
          <a:p>
            <a:r>
              <a:rPr lang="en-US" sz="2500" dirty="0"/>
              <a:t> </a:t>
            </a:r>
            <a:r>
              <a:rPr lang="en-US" sz="2500" dirty="0" smtClean="0"/>
              <a:t>     swap(a</a:t>
            </a:r>
            <a:r>
              <a:rPr lang="en-US" sz="2500" dirty="0"/>
              <a:t>, </a:t>
            </a:r>
            <a:r>
              <a:rPr lang="en-US" sz="2500" dirty="0" err="1"/>
              <a:t>curr</a:t>
            </a:r>
            <a:r>
              <a:rPr lang="en-US" sz="2500" dirty="0"/>
              <a:t>, </a:t>
            </a:r>
            <a:r>
              <a:rPr lang="en-US" sz="2500" dirty="0" err="1"/>
              <a:t>i</a:t>
            </a:r>
            <a:r>
              <a:rPr lang="en-US" sz="2500" dirty="0"/>
              <a:t>); </a:t>
            </a:r>
            <a:endParaRPr lang="en-US" sz="2500" dirty="0" smtClean="0"/>
          </a:p>
          <a:p>
            <a:r>
              <a:rPr lang="en-US" sz="2500" dirty="0"/>
              <a:t> </a:t>
            </a:r>
            <a:r>
              <a:rPr lang="en-US" sz="2500" dirty="0" smtClean="0"/>
              <a:t>     permute(a</a:t>
            </a:r>
            <a:r>
              <a:rPr lang="en-US" sz="2500" dirty="0"/>
              <a:t>, </a:t>
            </a:r>
            <a:r>
              <a:rPr lang="en-US" sz="2500" dirty="0" err="1"/>
              <a:t>len</a:t>
            </a:r>
            <a:r>
              <a:rPr lang="en-US" sz="2500" dirty="0"/>
              <a:t>, </a:t>
            </a:r>
            <a:r>
              <a:rPr lang="en-US" sz="2500" dirty="0" err="1"/>
              <a:t>curr</a:t>
            </a:r>
            <a:r>
              <a:rPr lang="en-US" sz="2500" dirty="0"/>
              <a:t> + </a:t>
            </a:r>
            <a:r>
              <a:rPr lang="en-US" sz="2500" dirty="0">
                <a:solidFill>
                  <a:srgbClr val="E74C3C"/>
                </a:solidFill>
              </a:rPr>
              <a:t>1</a:t>
            </a:r>
            <a:r>
              <a:rPr lang="en-US" sz="2500" dirty="0" smtClean="0"/>
              <a:t>);</a:t>
            </a:r>
          </a:p>
          <a:p>
            <a:r>
              <a:rPr lang="en-US" sz="2500" dirty="0"/>
              <a:t> </a:t>
            </a:r>
            <a:r>
              <a:rPr lang="en-US" sz="2500" dirty="0" smtClean="0"/>
              <a:t>     </a:t>
            </a:r>
            <a:r>
              <a:rPr lang="en-US" sz="2500" dirty="0"/>
              <a:t>swap(a, </a:t>
            </a:r>
            <a:r>
              <a:rPr lang="en-US" sz="2500" dirty="0" err="1"/>
              <a:t>i</a:t>
            </a:r>
            <a:r>
              <a:rPr lang="en-US" sz="2500" dirty="0"/>
              <a:t>, </a:t>
            </a:r>
            <a:r>
              <a:rPr lang="en-US" sz="2500" dirty="0" err="1"/>
              <a:t>curr</a:t>
            </a:r>
            <a:r>
              <a:rPr lang="en-US" sz="2500" dirty="0" smtClean="0"/>
              <a:t>);</a:t>
            </a:r>
          </a:p>
          <a:p>
            <a:r>
              <a:rPr lang="en-US" sz="2500" dirty="0" smtClean="0"/>
              <a:t>    }</a:t>
            </a:r>
          </a:p>
          <a:p>
            <a:r>
              <a:rPr lang="en-US" sz="2500" dirty="0"/>
              <a:t> </a:t>
            </a:r>
            <a:r>
              <a:rPr lang="en-US" sz="2500" dirty="0" smtClean="0"/>
              <a:t> }</a:t>
            </a:r>
          </a:p>
          <a:p>
            <a:r>
              <a:rPr lang="en-US" sz="2500" dirty="0" smtClean="0"/>
              <a:t>}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18869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25.1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28700" y="1872162"/>
            <a:ext cx="72009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000" dirty="0"/>
              <a:t>Suppose that we add a new restriction to the Tower of Hanoi puzzle. Let's say that the disks are on Peg A (or Peg 1) to begin with, and we are only allowed to </a:t>
            </a:r>
            <a:r>
              <a:rPr lang="en-US" sz="3000" dirty="0">
                <a:solidFill>
                  <a:srgbClr val="0070C0"/>
                </a:solidFill>
              </a:rPr>
              <a:t>move a disk either to Peg </a:t>
            </a:r>
            <a:r>
              <a:rPr lang="en-US" sz="3000" dirty="0" smtClean="0">
                <a:solidFill>
                  <a:srgbClr val="0070C0"/>
                </a:solidFill>
              </a:rPr>
              <a:t>B </a:t>
            </a:r>
            <a:r>
              <a:rPr lang="en-US" sz="3000" dirty="0">
                <a:solidFill>
                  <a:srgbClr val="0070C0"/>
                </a:solidFill>
              </a:rPr>
              <a:t>from another peg or from Peg </a:t>
            </a:r>
            <a:r>
              <a:rPr lang="en-US" sz="3000" dirty="0" smtClean="0">
                <a:solidFill>
                  <a:srgbClr val="0070C0"/>
                </a:solidFill>
              </a:rPr>
              <a:t>B </a:t>
            </a:r>
            <a:r>
              <a:rPr lang="en-US" sz="3000" dirty="0">
                <a:solidFill>
                  <a:srgbClr val="0070C0"/>
                </a:solidFill>
              </a:rPr>
              <a:t>to another peg</a:t>
            </a:r>
            <a:r>
              <a:rPr lang="en-US" sz="3000" dirty="0" smtClean="0">
                <a:solidFill>
                  <a:srgbClr val="0070C0"/>
                </a:solidFill>
              </a:rPr>
              <a:t>.</a:t>
            </a:r>
          </a:p>
          <a:p>
            <a:pPr algn="just"/>
            <a:endParaRPr lang="en-US" sz="3000" dirty="0">
              <a:solidFill>
                <a:srgbClr val="0070C0"/>
              </a:solidFill>
            </a:endParaRPr>
          </a:p>
          <a:p>
            <a:pPr algn="just"/>
            <a:r>
              <a:rPr lang="en-US" sz="3000" dirty="0" smtClean="0"/>
              <a:t>*There was a bug for the description on the module site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01815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27.2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28700" y="2171700"/>
            <a:ext cx="749948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000" dirty="0" smtClean="0"/>
              <a:t>Restrict permutations to where the same character does not appear next to each other.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9297873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27.2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28700" y="2171700"/>
            <a:ext cx="7499481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000" dirty="0" smtClean="0"/>
              <a:t>Idea: check if every ”first” character of a permutation is the same with the previous character.</a:t>
            </a:r>
          </a:p>
          <a:p>
            <a:pPr algn="just"/>
            <a:endParaRPr lang="en-US" sz="3000" dirty="0"/>
          </a:p>
          <a:p>
            <a:pPr algn="just"/>
            <a:r>
              <a:rPr lang="en-US" sz="3000" dirty="0" smtClean="0"/>
              <a:t>If it is the same, just prune the process.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8447069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27.2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28700" y="2544926"/>
            <a:ext cx="81153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D73A49"/>
                </a:solidFill>
              </a:rPr>
              <a:t>bool</a:t>
            </a:r>
            <a:r>
              <a:rPr lang="en-US" sz="2800" dirty="0">
                <a:solidFill>
                  <a:srgbClr val="24292E"/>
                </a:solidFill>
              </a:rPr>
              <a:t> </a:t>
            </a:r>
            <a:r>
              <a:rPr lang="en-US" sz="2800" dirty="0">
                <a:solidFill>
                  <a:srgbClr val="6F42C1"/>
                </a:solidFill>
              </a:rPr>
              <a:t>consecutive</a:t>
            </a:r>
            <a:r>
              <a:rPr lang="en-US" sz="2800" dirty="0">
                <a:solidFill>
                  <a:srgbClr val="24292E"/>
                </a:solidFill>
              </a:rPr>
              <a:t>(</a:t>
            </a:r>
            <a:r>
              <a:rPr lang="en-US" sz="2800" dirty="0" err="1">
                <a:solidFill>
                  <a:srgbClr val="D73A49"/>
                </a:solidFill>
              </a:rPr>
              <a:t>const</a:t>
            </a:r>
            <a:r>
              <a:rPr lang="en-US" sz="2800" dirty="0">
                <a:solidFill>
                  <a:srgbClr val="24292E"/>
                </a:solidFill>
              </a:rPr>
              <a:t> </a:t>
            </a:r>
            <a:r>
              <a:rPr lang="en-US" sz="2800" dirty="0">
                <a:solidFill>
                  <a:srgbClr val="D73A49"/>
                </a:solidFill>
              </a:rPr>
              <a:t>char</a:t>
            </a:r>
            <a:r>
              <a:rPr lang="en-US" sz="2800" dirty="0">
                <a:solidFill>
                  <a:srgbClr val="24292E"/>
                </a:solidFill>
              </a:rPr>
              <a:t> a[], </a:t>
            </a:r>
            <a:r>
              <a:rPr lang="en-US" sz="2800" dirty="0">
                <a:solidFill>
                  <a:srgbClr val="D73A49"/>
                </a:solidFill>
              </a:rPr>
              <a:t>long</a:t>
            </a:r>
            <a:r>
              <a:rPr lang="en-US" sz="2800" dirty="0">
                <a:solidFill>
                  <a:srgbClr val="24292E"/>
                </a:solidFill>
              </a:rPr>
              <a:t> </a:t>
            </a:r>
            <a:r>
              <a:rPr lang="en-US" sz="2800" dirty="0" err="1">
                <a:solidFill>
                  <a:srgbClr val="24292E"/>
                </a:solidFill>
              </a:rPr>
              <a:t>curr</a:t>
            </a:r>
            <a:r>
              <a:rPr lang="en-US" sz="2800" dirty="0">
                <a:solidFill>
                  <a:srgbClr val="24292E"/>
                </a:solidFill>
              </a:rPr>
              <a:t>, </a:t>
            </a:r>
            <a:r>
              <a:rPr lang="en-US" sz="2800" dirty="0">
                <a:solidFill>
                  <a:srgbClr val="D73A49"/>
                </a:solidFill>
              </a:rPr>
              <a:t>long</a:t>
            </a:r>
            <a:r>
              <a:rPr lang="en-US" sz="2800" dirty="0">
                <a:solidFill>
                  <a:srgbClr val="24292E"/>
                </a:solidFill>
              </a:rPr>
              <a:t> </a:t>
            </a:r>
            <a:r>
              <a:rPr lang="en-US" sz="2800" dirty="0" err="1">
                <a:solidFill>
                  <a:srgbClr val="24292E"/>
                </a:solidFill>
              </a:rPr>
              <a:t>i</a:t>
            </a:r>
            <a:r>
              <a:rPr lang="en-US" sz="2800" dirty="0">
                <a:solidFill>
                  <a:srgbClr val="24292E"/>
                </a:solidFill>
              </a:rPr>
              <a:t>) { </a:t>
            </a:r>
            <a:endParaRPr lang="en-US" sz="2800" dirty="0" smtClean="0">
              <a:solidFill>
                <a:srgbClr val="24292E"/>
              </a:solidFill>
            </a:endParaRPr>
          </a:p>
          <a:p>
            <a:r>
              <a:rPr lang="en-US" sz="2800" dirty="0">
                <a:solidFill>
                  <a:srgbClr val="24292E"/>
                </a:solidFill>
              </a:rPr>
              <a:t> </a:t>
            </a:r>
            <a:r>
              <a:rPr lang="en-US" sz="2800" dirty="0" smtClean="0">
                <a:solidFill>
                  <a:srgbClr val="24292E"/>
                </a:solidFill>
              </a:rPr>
              <a:t> </a:t>
            </a:r>
            <a:r>
              <a:rPr lang="en-US" sz="2800" dirty="0" smtClean="0">
                <a:solidFill>
                  <a:srgbClr val="D73A49"/>
                </a:solidFill>
              </a:rPr>
              <a:t>return</a:t>
            </a:r>
            <a:r>
              <a:rPr lang="en-US" sz="2800" dirty="0" smtClean="0">
                <a:solidFill>
                  <a:srgbClr val="24292E"/>
                </a:solidFill>
              </a:rPr>
              <a:t> </a:t>
            </a:r>
            <a:r>
              <a:rPr lang="en-US" sz="2800" dirty="0">
                <a:solidFill>
                  <a:srgbClr val="24292E"/>
                </a:solidFill>
              </a:rPr>
              <a:t>a[</a:t>
            </a:r>
            <a:r>
              <a:rPr lang="en-US" sz="2800" dirty="0" err="1">
                <a:solidFill>
                  <a:srgbClr val="24292E"/>
                </a:solidFill>
              </a:rPr>
              <a:t>i</a:t>
            </a:r>
            <a:r>
              <a:rPr lang="en-US" sz="2800" dirty="0">
                <a:solidFill>
                  <a:srgbClr val="24292E"/>
                </a:solidFill>
              </a:rPr>
              <a:t>] == a[curr-</a:t>
            </a:r>
            <a:r>
              <a:rPr lang="en-US" sz="2800" dirty="0">
                <a:solidFill>
                  <a:srgbClr val="005CC5"/>
                </a:solidFill>
              </a:rPr>
              <a:t>1</a:t>
            </a:r>
            <a:r>
              <a:rPr lang="en-US" sz="2800" dirty="0">
                <a:solidFill>
                  <a:srgbClr val="24292E"/>
                </a:solidFill>
              </a:rPr>
              <a:t>]; </a:t>
            </a:r>
            <a:endParaRPr lang="en-US" sz="2800" dirty="0" smtClean="0">
              <a:solidFill>
                <a:srgbClr val="24292E"/>
              </a:solidFill>
            </a:endParaRPr>
          </a:p>
          <a:p>
            <a:r>
              <a:rPr lang="en-US" sz="2800" dirty="0" smtClean="0">
                <a:solidFill>
                  <a:srgbClr val="24292E"/>
                </a:solidFill>
              </a:rPr>
              <a:t>} </a:t>
            </a:r>
          </a:p>
          <a:p>
            <a:endParaRPr lang="en-US" sz="2800" dirty="0">
              <a:solidFill>
                <a:srgbClr val="24292E"/>
              </a:solidFill>
            </a:endParaRPr>
          </a:p>
          <a:p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88591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27.2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28700" y="1428750"/>
            <a:ext cx="8115300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D73A49"/>
                </a:solidFill>
              </a:rPr>
              <a:t>void</a:t>
            </a:r>
            <a:r>
              <a:rPr lang="en-US" sz="2000" dirty="0">
                <a:solidFill>
                  <a:srgbClr val="24292E"/>
                </a:solidFill>
              </a:rPr>
              <a:t> </a:t>
            </a:r>
            <a:r>
              <a:rPr lang="en-US" sz="2000" dirty="0">
                <a:solidFill>
                  <a:srgbClr val="6F42C1"/>
                </a:solidFill>
              </a:rPr>
              <a:t>permute</a:t>
            </a:r>
            <a:r>
              <a:rPr lang="en-US" sz="2000" dirty="0">
                <a:solidFill>
                  <a:srgbClr val="24292E"/>
                </a:solidFill>
              </a:rPr>
              <a:t>(</a:t>
            </a:r>
            <a:r>
              <a:rPr lang="en-US" sz="2000" dirty="0">
                <a:solidFill>
                  <a:srgbClr val="D73A49"/>
                </a:solidFill>
              </a:rPr>
              <a:t>char</a:t>
            </a:r>
            <a:r>
              <a:rPr lang="en-US" sz="2000" dirty="0">
                <a:solidFill>
                  <a:srgbClr val="24292E"/>
                </a:solidFill>
              </a:rPr>
              <a:t> a[], </a:t>
            </a:r>
            <a:r>
              <a:rPr lang="en-US" sz="2000" dirty="0">
                <a:solidFill>
                  <a:srgbClr val="D73A49"/>
                </a:solidFill>
              </a:rPr>
              <a:t>long</a:t>
            </a:r>
            <a:r>
              <a:rPr lang="en-US" sz="2000" dirty="0">
                <a:solidFill>
                  <a:srgbClr val="24292E"/>
                </a:solidFill>
              </a:rPr>
              <a:t> </a:t>
            </a:r>
            <a:r>
              <a:rPr lang="en-US" sz="2000" dirty="0" err="1">
                <a:solidFill>
                  <a:srgbClr val="24292E"/>
                </a:solidFill>
              </a:rPr>
              <a:t>len</a:t>
            </a:r>
            <a:r>
              <a:rPr lang="en-US" sz="2000" dirty="0">
                <a:solidFill>
                  <a:srgbClr val="24292E"/>
                </a:solidFill>
              </a:rPr>
              <a:t>, </a:t>
            </a:r>
            <a:r>
              <a:rPr lang="en-US" sz="2000" dirty="0">
                <a:solidFill>
                  <a:srgbClr val="D73A49"/>
                </a:solidFill>
              </a:rPr>
              <a:t>long</a:t>
            </a:r>
            <a:r>
              <a:rPr lang="en-US" sz="2000" dirty="0">
                <a:solidFill>
                  <a:srgbClr val="24292E"/>
                </a:solidFill>
              </a:rPr>
              <a:t> </a:t>
            </a:r>
            <a:r>
              <a:rPr lang="en-US" sz="2000" dirty="0" err="1">
                <a:solidFill>
                  <a:srgbClr val="24292E"/>
                </a:solidFill>
              </a:rPr>
              <a:t>curr</a:t>
            </a:r>
            <a:r>
              <a:rPr lang="en-US" sz="2000" dirty="0">
                <a:solidFill>
                  <a:srgbClr val="24292E"/>
                </a:solidFill>
              </a:rPr>
              <a:t>) { </a:t>
            </a:r>
          </a:p>
          <a:p>
            <a:r>
              <a:rPr lang="en-US" sz="2000" dirty="0">
                <a:solidFill>
                  <a:srgbClr val="24292E"/>
                </a:solidFill>
              </a:rPr>
              <a:t>  </a:t>
            </a:r>
            <a:r>
              <a:rPr lang="en-US" sz="2000" dirty="0">
                <a:solidFill>
                  <a:srgbClr val="D73A49"/>
                </a:solidFill>
              </a:rPr>
              <a:t>if</a:t>
            </a:r>
            <a:r>
              <a:rPr lang="en-US" sz="2000" dirty="0">
                <a:solidFill>
                  <a:srgbClr val="24292E"/>
                </a:solidFill>
              </a:rPr>
              <a:t> (</a:t>
            </a:r>
            <a:r>
              <a:rPr lang="en-US" sz="2000" dirty="0" err="1">
                <a:solidFill>
                  <a:srgbClr val="24292E"/>
                </a:solidFill>
              </a:rPr>
              <a:t>curr</a:t>
            </a:r>
            <a:r>
              <a:rPr lang="en-US" sz="2000" dirty="0">
                <a:solidFill>
                  <a:srgbClr val="24292E"/>
                </a:solidFill>
              </a:rPr>
              <a:t> == len-</a:t>
            </a:r>
            <a:r>
              <a:rPr lang="en-US" sz="2000" dirty="0">
                <a:solidFill>
                  <a:srgbClr val="005CC5"/>
                </a:solidFill>
              </a:rPr>
              <a:t>1</a:t>
            </a:r>
            <a:r>
              <a:rPr lang="en-US" sz="2000" dirty="0">
                <a:solidFill>
                  <a:srgbClr val="24292E"/>
                </a:solidFill>
              </a:rPr>
              <a:t>) {</a:t>
            </a:r>
          </a:p>
          <a:p>
            <a:r>
              <a:rPr lang="en-US" sz="2000" dirty="0">
                <a:solidFill>
                  <a:srgbClr val="24292E"/>
                </a:solidFill>
              </a:rPr>
              <a:t>     </a:t>
            </a:r>
            <a:r>
              <a:rPr lang="en-US" sz="2000" dirty="0">
                <a:solidFill>
                  <a:srgbClr val="D73A49"/>
                </a:solidFill>
              </a:rPr>
              <a:t>if</a:t>
            </a:r>
            <a:r>
              <a:rPr lang="en-US" sz="2000" dirty="0">
                <a:solidFill>
                  <a:srgbClr val="24292E"/>
                </a:solidFill>
              </a:rPr>
              <a:t> (!</a:t>
            </a:r>
            <a:r>
              <a:rPr lang="en-US" sz="2000" dirty="0">
                <a:solidFill>
                  <a:srgbClr val="005CC5"/>
                </a:solidFill>
              </a:rPr>
              <a:t>consecutive</a:t>
            </a:r>
            <a:r>
              <a:rPr lang="en-US" sz="2000" dirty="0">
                <a:solidFill>
                  <a:srgbClr val="24292E"/>
                </a:solidFill>
              </a:rPr>
              <a:t>(a, </a:t>
            </a:r>
            <a:r>
              <a:rPr lang="en-US" sz="2000" dirty="0" err="1">
                <a:solidFill>
                  <a:srgbClr val="24292E"/>
                </a:solidFill>
              </a:rPr>
              <a:t>curr</a:t>
            </a:r>
            <a:r>
              <a:rPr lang="en-US" sz="2000" dirty="0">
                <a:solidFill>
                  <a:srgbClr val="24292E"/>
                </a:solidFill>
              </a:rPr>
              <a:t>, </a:t>
            </a:r>
            <a:r>
              <a:rPr lang="en-US" sz="2000" dirty="0" err="1">
                <a:solidFill>
                  <a:srgbClr val="24292E"/>
                </a:solidFill>
              </a:rPr>
              <a:t>curr</a:t>
            </a:r>
            <a:r>
              <a:rPr lang="en-US" sz="2000" dirty="0">
                <a:solidFill>
                  <a:srgbClr val="24292E"/>
                </a:solidFill>
              </a:rPr>
              <a:t>)) {  </a:t>
            </a:r>
          </a:p>
          <a:p>
            <a:r>
              <a:rPr lang="en-US" sz="2000" dirty="0">
                <a:solidFill>
                  <a:srgbClr val="24292E"/>
                </a:solidFill>
              </a:rPr>
              <a:t>       </a:t>
            </a:r>
            <a:r>
              <a:rPr lang="en-US" sz="2000" dirty="0">
                <a:solidFill>
                  <a:srgbClr val="005CC5"/>
                </a:solidFill>
              </a:rPr>
              <a:t>cs1010_println_string</a:t>
            </a:r>
            <a:r>
              <a:rPr lang="en-US" sz="2000" dirty="0">
                <a:solidFill>
                  <a:srgbClr val="24292E"/>
                </a:solidFill>
              </a:rPr>
              <a:t>(a); </a:t>
            </a:r>
          </a:p>
          <a:p>
            <a:r>
              <a:rPr lang="en-US" sz="2000" dirty="0">
                <a:solidFill>
                  <a:srgbClr val="24292E"/>
                </a:solidFill>
              </a:rPr>
              <a:t>      } </a:t>
            </a:r>
          </a:p>
          <a:p>
            <a:r>
              <a:rPr lang="en-US" sz="2000" dirty="0">
                <a:solidFill>
                  <a:srgbClr val="24292E"/>
                </a:solidFill>
              </a:rPr>
              <a:t>      </a:t>
            </a:r>
            <a:r>
              <a:rPr lang="en-US" sz="2000" dirty="0">
                <a:solidFill>
                  <a:srgbClr val="D73A49"/>
                </a:solidFill>
              </a:rPr>
              <a:t>return</a:t>
            </a:r>
            <a:r>
              <a:rPr lang="en-US" sz="2000" dirty="0">
                <a:solidFill>
                  <a:srgbClr val="24292E"/>
                </a:solidFill>
              </a:rPr>
              <a:t>; </a:t>
            </a:r>
          </a:p>
          <a:p>
            <a:r>
              <a:rPr lang="en-US" sz="2000" dirty="0">
                <a:solidFill>
                  <a:srgbClr val="24292E"/>
                </a:solidFill>
              </a:rPr>
              <a:t> </a:t>
            </a:r>
            <a:r>
              <a:rPr lang="en-US" sz="2000" dirty="0" smtClean="0">
                <a:solidFill>
                  <a:srgbClr val="24292E"/>
                </a:solidFill>
              </a:rPr>
              <a:t> </a:t>
            </a:r>
            <a:r>
              <a:rPr lang="en-US" sz="2000" dirty="0">
                <a:solidFill>
                  <a:srgbClr val="24292E"/>
                </a:solidFill>
              </a:rPr>
              <a:t>} </a:t>
            </a:r>
          </a:p>
          <a:p>
            <a:r>
              <a:rPr lang="en-US" sz="2000" dirty="0">
                <a:solidFill>
                  <a:srgbClr val="24292E"/>
                </a:solidFill>
              </a:rPr>
              <a:t>  </a:t>
            </a:r>
            <a:r>
              <a:rPr lang="en-US" sz="2000" dirty="0" smtClean="0">
                <a:solidFill>
                  <a:srgbClr val="D73A49"/>
                </a:solidFill>
              </a:rPr>
              <a:t>if</a:t>
            </a:r>
            <a:r>
              <a:rPr lang="en-US" sz="2000" dirty="0" smtClean="0">
                <a:solidFill>
                  <a:srgbClr val="24292E"/>
                </a:solidFill>
              </a:rPr>
              <a:t> </a:t>
            </a:r>
            <a:r>
              <a:rPr lang="en-US" sz="2000" dirty="0">
                <a:solidFill>
                  <a:srgbClr val="24292E"/>
                </a:solidFill>
              </a:rPr>
              <a:t>(!</a:t>
            </a:r>
            <a:r>
              <a:rPr lang="en-US" sz="2000" dirty="0">
                <a:solidFill>
                  <a:srgbClr val="005CC5"/>
                </a:solidFill>
              </a:rPr>
              <a:t>consecutive</a:t>
            </a:r>
            <a:r>
              <a:rPr lang="en-US" sz="2000" dirty="0">
                <a:solidFill>
                  <a:srgbClr val="24292E"/>
                </a:solidFill>
              </a:rPr>
              <a:t>(a, </a:t>
            </a:r>
            <a:r>
              <a:rPr lang="en-US" sz="2000" dirty="0" err="1">
                <a:solidFill>
                  <a:srgbClr val="24292E"/>
                </a:solidFill>
              </a:rPr>
              <a:t>curr</a:t>
            </a:r>
            <a:r>
              <a:rPr lang="en-US" sz="2000" dirty="0">
                <a:solidFill>
                  <a:srgbClr val="24292E"/>
                </a:solidFill>
              </a:rPr>
              <a:t>, </a:t>
            </a:r>
            <a:r>
              <a:rPr lang="en-US" sz="2000" dirty="0" err="1">
                <a:solidFill>
                  <a:srgbClr val="24292E"/>
                </a:solidFill>
              </a:rPr>
              <a:t>curr</a:t>
            </a:r>
            <a:r>
              <a:rPr lang="en-US" sz="2000" dirty="0">
                <a:solidFill>
                  <a:srgbClr val="24292E"/>
                </a:solidFill>
              </a:rPr>
              <a:t>)) { </a:t>
            </a:r>
          </a:p>
          <a:p>
            <a:r>
              <a:rPr lang="en-US" sz="2000" dirty="0" smtClean="0">
                <a:solidFill>
                  <a:srgbClr val="24292E"/>
                </a:solidFill>
              </a:rPr>
              <a:t>    </a:t>
            </a:r>
            <a:r>
              <a:rPr lang="en-US" sz="2000" dirty="0">
                <a:solidFill>
                  <a:srgbClr val="005CC5"/>
                </a:solidFill>
              </a:rPr>
              <a:t>permute</a:t>
            </a:r>
            <a:r>
              <a:rPr lang="en-US" sz="2000" dirty="0">
                <a:solidFill>
                  <a:srgbClr val="24292E"/>
                </a:solidFill>
              </a:rPr>
              <a:t>(a, </a:t>
            </a:r>
            <a:r>
              <a:rPr lang="en-US" sz="2000" dirty="0" err="1">
                <a:solidFill>
                  <a:srgbClr val="24292E"/>
                </a:solidFill>
              </a:rPr>
              <a:t>len</a:t>
            </a:r>
            <a:r>
              <a:rPr lang="en-US" sz="2000" dirty="0">
                <a:solidFill>
                  <a:srgbClr val="24292E"/>
                </a:solidFill>
              </a:rPr>
              <a:t>, curr+</a:t>
            </a:r>
            <a:r>
              <a:rPr lang="en-US" sz="2000" dirty="0">
                <a:solidFill>
                  <a:srgbClr val="005CC5"/>
                </a:solidFill>
              </a:rPr>
              <a:t>1</a:t>
            </a:r>
            <a:r>
              <a:rPr lang="en-US" sz="2000" dirty="0">
                <a:solidFill>
                  <a:srgbClr val="24292E"/>
                </a:solidFill>
              </a:rPr>
              <a:t>); } </a:t>
            </a:r>
          </a:p>
          <a:p>
            <a:r>
              <a:rPr lang="en-US" sz="2000" dirty="0" smtClean="0">
                <a:solidFill>
                  <a:srgbClr val="24292E"/>
                </a:solidFill>
              </a:rPr>
              <a:t>     </a:t>
            </a:r>
            <a:r>
              <a:rPr lang="en-US" sz="2000" dirty="0">
                <a:solidFill>
                  <a:srgbClr val="D73A49"/>
                </a:solidFill>
              </a:rPr>
              <a:t>for</a:t>
            </a:r>
            <a:r>
              <a:rPr lang="en-US" sz="2000" dirty="0">
                <a:solidFill>
                  <a:srgbClr val="24292E"/>
                </a:solidFill>
              </a:rPr>
              <a:t> (</a:t>
            </a:r>
            <a:r>
              <a:rPr lang="en-US" sz="2000" dirty="0" err="1">
                <a:solidFill>
                  <a:srgbClr val="D73A49"/>
                </a:solidFill>
              </a:rPr>
              <a:t>int</a:t>
            </a:r>
            <a:r>
              <a:rPr lang="en-US" sz="2000" dirty="0">
                <a:solidFill>
                  <a:srgbClr val="24292E"/>
                </a:solidFill>
              </a:rPr>
              <a:t> </a:t>
            </a:r>
            <a:r>
              <a:rPr lang="en-US" sz="2000" dirty="0" err="1">
                <a:solidFill>
                  <a:srgbClr val="24292E"/>
                </a:solidFill>
              </a:rPr>
              <a:t>i</a:t>
            </a:r>
            <a:r>
              <a:rPr lang="en-US" sz="2000" dirty="0">
                <a:solidFill>
                  <a:srgbClr val="24292E"/>
                </a:solidFill>
              </a:rPr>
              <a:t> = curr+</a:t>
            </a:r>
            <a:r>
              <a:rPr lang="en-US" sz="2000" dirty="0">
                <a:solidFill>
                  <a:srgbClr val="005CC5"/>
                </a:solidFill>
              </a:rPr>
              <a:t>1</a:t>
            </a:r>
            <a:r>
              <a:rPr lang="en-US" sz="2000" dirty="0">
                <a:solidFill>
                  <a:srgbClr val="24292E"/>
                </a:solidFill>
              </a:rPr>
              <a:t>; </a:t>
            </a:r>
            <a:r>
              <a:rPr lang="en-US" sz="2000" dirty="0" err="1">
                <a:solidFill>
                  <a:srgbClr val="24292E"/>
                </a:solidFill>
              </a:rPr>
              <a:t>i</a:t>
            </a:r>
            <a:r>
              <a:rPr lang="en-US" sz="2000" dirty="0">
                <a:solidFill>
                  <a:srgbClr val="24292E"/>
                </a:solidFill>
              </a:rPr>
              <a:t> &lt; </a:t>
            </a:r>
            <a:r>
              <a:rPr lang="en-US" sz="2000" dirty="0" err="1">
                <a:solidFill>
                  <a:srgbClr val="24292E"/>
                </a:solidFill>
              </a:rPr>
              <a:t>len</a:t>
            </a:r>
            <a:r>
              <a:rPr lang="en-US" sz="2000" dirty="0">
                <a:solidFill>
                  <a:srgbClr val="24292E"/>
                </a:solidFill>
              </a:rPr>
              <a:t>; </a:t>
            </a:r>
            <a:r>
              <a:rPr lang="en-US" sz="2000" dirty="0" err="1">
                <a:solidFill>
                  <a:srgbClr val="24292E"/>
                </a:solidFill>
              </a:rPr>
              <a:t>i</a:t>
            </a:r>
            <a:r>
              <a:rPr lang="en-US" sz="2000" dirty="0">
                <a:solidFill>
                  <a:srgbClr val="24292E"/>
                </a:solidFill>
              </a:rPr>
              <a:t>++) { </a:t>
            </a:r>
            <a:endParaRPr lang="en-US" sz="2000" dirty="0" smtClean="0">
              <a:solidFill>
                <a:srgbClr val="24292E"/>
              </a:solidFill>
            </a:endParaRPr>
          </a:p>
          <a:p>
            <a:r>
              <a:rPr lang="en-US" sz="2000" dirty="0" smtClean="0">
                <a:solidFill>
                  <a:srgbClr val="24292E"/>
                </a:solidFill>
              </a:rPr>
              <a:t>       </a:t>
            </a:r>
            <a:r>
              <a:rPr lang="en-US" sz="2000" dirty="0" smtClean="0">
                <a:solidFill>
                  <a:srgbClr val="D73A49"/>
                </a:solidFill>
              </a:rPr>
              <a:t>if</a:t>
            </a:r>
            <a:r>
              <a:rPr lang="en-US" sz="2000" dirty="0" smtClean="0">
                <a:solidFill>
                  <a:srgbClr val="24292E"/>
                </a:solidFill>
              </a:rPr>
              <a:t> (!</a:t>
            </a:r>
            <a:r>
              <a:rPr lang="en-US" sz="2000" dirty="0" err="1" smtClean="0">
                <a:solidFill>
                  <a:srgbClr val="005CC5"/>
                </a:solidFill>
              </a:rPr>
              <a:t>appear_before</a:t>
            </a:r>
            <a:r>
              <a:rPr lang="en-US" sz="2000" dirty="0" smtClean="0">
                <a:solidFill>
                  <a:srgbClr val="24292E"/>
                </a:solidFill>
              </a:rPr>
              <a:t>(a, </a:t>
            </a:r>
            <a:r>
              <a:rPr lang="en-US" sz="2000" dirty="0" err="1" smtClean="0">
                <a:solidFill>
                  <a:srgbClr val="24292E"/>
                </a:solidFill>
              </a:rPr>
              <a:t>curr</a:t>
            </a:r>
            <a:r>
              <a:rPr lang="en-US" sz="2000" dirty="0" smtClean="0">
                <a:solidFill>
                  <a:srgbClr val="24292E"/>
                </a:solidFill>
              </a:rPr>
              <a:t>, </a:t>
            </a:r>
            <a:r>
              <a:rPr lang="en-US" sz="2000" dirty="0" err="1" smtClean="0">
                <a:solidFill>
                  <a:srgbClr val="24292E"/>
                </a:solidFill>
              </a:rPr>
              <a:t>i</a:t>
            </a:r>
            <a:r>
              <a:rPr lang="en-US" sz="2000" dirty="0" smtClean="0">
                <a:solidFill>
                  <a:srgbClr val="24292E"/>
                </a:solidFill>
              </a:rPr>
              <a:t>) &amp;&amp; !</a:t>
            </a:r>
            <a:r>
              <a:rPr lang="en-US" sz="2000" dirty="0" smtClean="0">
                <a:solidFill>
                  <a:srgbClr val="005CC5"/>
                </a:solidFill>
              </a:rPr>
              <a:t>consecutive</a:t>
            </a:r>
            <a:r>
              <a:rPr lang="en-US" sz="2000" dirty="0" smtClean="0">
                <a:solidFill>
                  <a:srgbClr val="24292E"/>
                </a:solidFill>
              </a:rPr>
              <a:t>(a, </a:t>
            </a:r>
            <a:r>
              <a:rPr lang="en-US" sz="2000" dirty="0" err="1" smtClean="0">
                <a:solidFill>
                  <a:srgbClr val="24292E"/>
                </a:solidFill>
              </a:rPr>
              <a:t>curr</a:t>
            </a:r>
            <a:r>
              <a:rPr lang="en-US" sz="2000" dirty="0" smtClean="0">
                <a:solidFill>
                  <a:srgbClr val="24292E"/>
                </a:solidFill>
              </a:rPr>
              <a:t>, </a:t>
            </a:r>
            <a:r>
              <a:rPr lang="en-US" sz="2000" dirty="0" err="1" smtClean="0">
                <a:solidFill>
                  <a:srgbClr val="24292E"/>
                </a:solidFill>
              </a:rPr>
              <a:t>i</a:t>
            </a:r>
            <a:r>
              <a:rPr lang="en-US" sz="2000" dirty="0" smtClean="0">
                <a:solidFill>
                  <a:srgbClr val="24292E"/>
                </a:solidFill>
              </a:rPr>
              <a:t>)) {</a:t>
            </a:r>
          </a:p>
          <a:p>
            <a:r>
              <a:rPr lang="en-US" sz="2000" dirty="0" smtClean="0">
                <a:solidFill>
                  <a:srgbClr val="24292E"/>
                </a:solidFill>
              </a:rPr>
              <a:t>         </a:t>
            </a:r>
            <a:r>
              <a:rPr lang="en-US" sz="2000" dirty="0">
                <a:solidFill>
                  <a:srgbClr val="005CC5"/>
                </a:solidFill>
              </a:rPr>
              <a:t>swap</a:t>
            </a:r>
            <a:r>
              <a:rPr lang="en-US" sz="2000" dirty="0">
                <a:solidFill>
                  <a:srgbClr val="24292E"/>
                </a:solidFill>
              </a:rPr>
              <a:t>(a, </a:t>
            </a:r>
            <a:r>
              <a:rPr lang="en-US" sz="2000" dirty="0" err="1">
                <a:solidFill>
                  <a:srgbClr val="24292E"/>
                </a:solidFill>
              </a:rPr>
              <a:t>curr</a:t>
            </a:r>
            <a:r>
              <a:rPr lang="en-US" sz="2000" dirty="0">
                <a:solidFill>
                  <a:srgbClr val="24292E"/>
                </a:solidFill>
              </a:rPr>
              <a:t>, </a:t>
            </a:r>
            <a:r>
              <a:rPr lang="en-US" sz="2000" dirty="0" err="1">
                <a:solidFill>
                  <a:srgbClr val="24292E"/>
                </a:solidFill>
              </a:rPr>
              <a:t>i</a:t>
            </a:r>
            <a:r>
              <a:rPr lang="en-US" sz="2000" dirty="0">
                <a:solidFill>
                  <a:srgbClr val="24292E"/>
                </a:solidFill>
              </a:rPr>
              <a:t>); </a:t>
            </a:r>
          </a:p>
          <a:p>
            <a:r>
              <a:rPr lang="en-US" sz="2000" dirty="0">
                <a:solidFill>
                  <a:srgbClr val="24292E"/>
                </a:solidFill>
              </a:rPr>
              <a:t> </a:t>
            </a:r>
            <a:r>
              <a:rPr lang="en-US" sz="2000" dirty="0" smtClean="0">
                <a:solidFill>
                  <a:srgbClr val="24292E"/>
                </a:solidFill>
              </a:rPr>
              <a:t>        </a:t>
            </a:r>
            <a:r>
              <a:rPr lang="en-US" sz="2000" dirty="0">
                <a:solidFill>
                  <a:srgbClr val="005CC5"/>
                </a:solidFill>
              </a:rPr>
              <a:t>permute</a:t>
            </a:r>
            <a:r>
              <a:rPr lang="en-US" sz="2000" dirty="0">
                <a:solidFill>
                  <a:srgbClr val="24292E"/>
                </a:solidFill>
              </a:rPr>
              <a:t>(a, </a:t>
            </a:r>
            <a:r>
              <a:rPr lang="en-US" sz="2000" dirty="0" err="1">
                <a:solidFill>
                  <a:srgbClr val="24292E"/>
                </a:solidFill>
              </a:rPr>
              <a:t>len</a:t>
            </a:r>
            <a:r>
              <a:rPr lang="en-US" sz="2000" dirty="0">
                <a:solidFill>
                  <a:srgbClr val="24292E"/>
                </a:solidFill>
              </a:rPr>
              <a:t>, curr+</a:t>
            </a:r>
            <a:r>
              <a:rPr lang="en-US" sz="2000" dirty="0">
                <a:solidFill>
                  <a:srgbClr val="005CC5"/>
                </a:solidFill>
              </a:rPr>
              <a:t>1</a:t>
            </a:r>
            <a:r>
              <a:rPr lang="en-US" sz="2000" dirty="0">
                <a:solidFill>
                  <a:srgbClr val="24292E"/>
                </a:solidFill>
              </a:rPr>
              <a:t>);</a:t>
            </a:r>
          </a:p>
          <a:p>
            <a:r>
              <a:rPr lang="en-US" sz="2000" dirty="0" smtClean="0">
                <a:solidFill>
                  <a:srgbClr val="24292E"/>
                </a:solidFill>
              </a:rPr>
              <a:t>         </a:t>
            </a:r>
            <a:r>
              <a:rPr lang="en-US" sz="2000" dirty="0">
                <a:solidFill>
                  <a:srgbClr val="005CC5"/>
                </a:solidFill>
              </a:rPr>
              <a:t>swap</a:t>
            </a:r>
            <a:r>
              <a:rPr lang="en-US" sz="2000" dirty="0">
                <a:solidFill>
                  <a:srgbClr val="24292E"/>
                </a:solidFill>
              </a:rPr>
              <a:t>(a, </a:t>
            </a:r>
            <a:r>
              <a:rPr lang="en-US" sz="2000" dirty="0" err="1">
                <a:solidFill>
                  <a:srgbClr val="24292E"/>
                </a:solidFill>
              </a:rPr>
              <a:t>curr</a:t>
            </a:r>
            <a:r>
              <a:rPr lang="en-US" sz="2000" dirty="0">
                <a:solidFill>
                  <a:srgbClr val="24292E"/>
                </a:solidFill>
              </a:rPr>
              <a:t>, </a:t>
            </a:r>
            <a:r>
              <a:rPr lang="en-US" sz="2000" dirty="0" err="1">
                <a:solidFill>
                  <a:srgbClr val="24292E"/>
                </a:solidFill>
              </a:rPr>
              <a:t>i</a:t>
            </a:r>
            <a:r>
              <a:rPr lang="en-US" sz="2000" dirty="0">
                <a:solidFill>
                  <a:srgbClr val="24292E"/>
                </a:solidFill>
              </a:rPr>
              <a:t>);</a:t>
            </a:r>
          </a:p>
          <a:p>
            <a:r>
              <a:rPr lang="en-US" sz="2000" dirty="0" smtClean="0">
                <a:solidFill>
                  <a:srgbClr val="24292E"/>
                </a:solidFill>
              </a:rPr>
              <a:t>      }</a:t>
            </a:r>
          </a:p>
          <a:p>
            <a:r>
              <a:rPr lang="en-US" sz="2000" dirty="0" smtClean="0">
                <a:solidFill>
                  <a:srgbClr val="24292E"/>
                </a:solidFill>
              </a:rPr>
              <a:t>    }</a:t>
            </a:r>
          </a:p>
          <a:p>
            <a:r>
              <a:rPr lang="en-US" sz="2000" dirty="0" smtClean="0">
                <a:solidFill>
                  <a:srgbClr val="24292E"/>
                </a:solidFill>
              </a:rPr>
              <a:t>}</a:t>
            </a:r>
            <a:endParaRPr lang="en-US" sz="2000" dirty="0">
              <a:solidFill>
                <a:srgbClr val="24292E"/>
              </a:solidFill>
            </a:endParaRPr>
          </a:p>
          <a:p>
            <a:endParaRPr lang="en-US" sz="2000" dirty="0">
              <a:solidFill>
                <a:srgbClr val="24292E"/>
              </a:solidFill>
            </a:endParaRPr>
          </a:p>
          <a:p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9740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PE1</a:t>
            </a:r>
            <a:br>
              <a:rPr lang="en-US" dirty="0" smtClean="0"/>
            </a:br>
            <a:r>
              <a:rPr lang="en-US" sz="3000" dirty="0" smtClean="0"/>
              <a:t>Newton</a:t>
            </a:r>
            <a:endParaRPr lang="en-US" sz="3000" dirty="0"/>
          </a:p>
        </p:txBody>
      </p:sp>
      <p:sp>
        <p:nvSpPr>
          <p:cNvPr id="3" name="Rectangle 2"/>
          <p:cNvSpPr/>
          <p:nvPr/>
        </p:nvSpPr>
        <p:spPr>
          <a:xfrm>
            <a:off x="1028700" y="2171700"/>
            <a:ext cx="749948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000" dirty="0" smtClean="0"/>
              <a:t>Try and solve the question now. (10 mins)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768565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PE1</a:t>
            </a:r>
            <a:br>
              <a:rPr lang="en-US" dirty="0" smtClean="0"/>
            </a:br>
            <a:r>
              <a:rPr lang="en-US" sz="3000" dirty="0" smtClean="0"/>
              <a:t>Newton</a:t>
            </a:r>
            <a:endParaRPr lang="en-US" sz="3000" dirty="0"/>
          </a:p>
        </p:txBody>
      </p:sp>
      <p:sp>
        <p:nvSpPr>
          <p:cNvPr id="4" name="Rectangle 3"/>
          <p:cNvSpPr/>
          <p:nvPr/>
        </p:nvSpPr>
        <p:spPr>
          <a:xfrm>
            <a:off x="1028700" y="2171700"/>
            <a:ext cx="7499481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000" dirty="0" smtClean="0"/>
              <a:t>Common problems:</a:t>
            </a:r>
          </a:p>
          <a:p>
            <a:pPr algn="just"/>
            <a:endParaRPr lang="en-US" sz="3000" dirty="0"/>
          </a:p>
          <a:p>
            <a:pPr marL="457200" indent="-457200" algn="just">
              <a:buFontTx/>
              <a:buChar char="-"/>
            </a:pPr>
            <a:r>
              <a:rPr lang="en-US" sz="3000" dirty="0" smtClean="0"/>
              <a:t>Did not check if x is already the root</a:t>
            </a:r>
          </a:p>
          <a:p>
            <a:pPr marL="457200" indent="-457200" algn="just">
              <a:buFontTx/>
              <a:buChar char="-"/>
            </a:pPr>
            <a:r>
              <a:rPr lang="en-US" sz="3000" dirty="0" smtClean="0"/>
              <a:t>Using the wrong type (should be using `double`)</a:t>
            </a:r>
          </a:p>
          <a:p>
            <a:pPr marL="457200" indent="-457200" algn="just">
              <a:buFontTx/>
              <a:buChar char="-"/>
            </a:pPr>
            <a:r>
              <a:rPr lang="en-US" sz="3000" dirty="0" smtClean="0"/>
              <a:t>Wrong terminating condition (should be </a:t>
            </a:r>
            <a:r>
              <a:rPr lang="mr-IN" sz="3000" dirty="0" err="1"/>
              <a:t>fabs</a:t>
            </a:r>
            <a:r>
              <a:rPr lang="mr-IN" sz="3000" dirty="0"/>
              <a:t>(</a:t>
            </a:r>
            <a:r>
              <a:rPr lang="mr-IN" sz="3000" dirty="0" err="1"/>
              <a:t>f</a:t>
            </a:r>
            <a:r>
              <a:rPr lang="mr-IN" sz="3000" dirty="0"/>
              <a:t>(</a:t>
            </a:r>
            <a:r>
              <a:rPr lang="mr-IN" sz="3000" dirty="0" err="1"/>
              <a:t>a</a:t>
            </a:r>
            <a:r>
              <a:rPr lang="mr-IN" sz="3000" dirty="0"/>
              <a:t>, </a:t>
            </a:r>
            <a:r>
              <a:rPr lang="mr-IN" sz="3000" dirty="0" err="1"/>
              <a:t>b</a:t>
            </a:r>
            <a:r>
              <a:rPr lang="mr-IN" sz="3000" dirty="0"/>
              <a:t>, </a:t>
            </a:r>
            <a:r>
              <a:rPr lang="mr-IN" sz="3000" dirty="0" err="1"/>
              <a:t>c</a:t>
            </a:r>
            <a:r>
              <a:rPr lang="mr-IN" sz="3000" dirty="0"/>
              <a:t>, </a:t>
            </a:r>
            <a:r>
              <a:rPr lang="mr-IN" sz="3000" dirty="0" err="1"/>
              <a:t>d</a:t>
            </a:r>
            <a:r>
              <a:rPr lang="mr-IN" sz="3000" dirty="0"/>
              <a:t>, </a:t>
            </a:r>
            <a:r>
              <a:rPr lang="mr-IN" sz="3000" dirty="0" err="1"/>
              <a:t>x</a:t>
            </a:r>
            <a:r>
              <a:rPr lang="mr-IN" sz="3000" dirty="0"/>
              <a:t>)) &gt;= 0.000000001</a:t>
            </a:r>
            <a:r>
              <a:rPr lang="en-US" sz="3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1573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PE1</a:t>
            </a:r>
            <a:br>
              <a:rPr lang="en-US" dirty="0" smtClean="0"/>
            </a:br>
            <a:r>
              <a:rPr lang="en-US" sz="3000" dirty="0" smtClean="0"/>
              <a:t>Newton</a:t>
            </a:r>
            <a:endParaRPr lang="en-US" sz="3000" dirty="0"/>
          </a:p>
        </p:txBody>
      </p:sp>
      <p:sp>
        <p:nvSpPr>
          <p:cNvPr id="4" name="Rectangle 3"/>
          <p:cNvSpPr/>
          <p:nvPr/>
        </p:nvSpPr>
        <p:spPr>
          <a:xfrm>
            <a:off x="1028700" y="2171700"/>
            <a:ext cx="749948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000" dirty="0" smtClean="0"/>
              <a:t>How can you make the solution design better and more efficient?</a:t>
            </a:r>
          </a:p>
          <a:p>
            <a:pPr algn="just"/>
            <a:endParaRPr lang="en-US" sz="3000" dirty="0"/>
          </a:p>
          <a:p>
            <a:pPr algn="just"/>
            <a:r>
              <a:rPr lang="en-US" sz="3000" dirty="0" smtClean="0"/>
              <a:t>- Make finding f(x) and f’(x) functions</a:t>
            </a:r>
          </a:p>
          <a:p>
            <a:pPr algn="just"/>
            <a:r>
              <a:rPr lang="en-US" sz="3000" dirty="0" smtClean="0"/>
              <a:t>- Store f(x) in another variable instead of </a:t>
            </a:r>
            <a:r>
              <a:rPr lang="en-US" sz="3000" dirty="0" err="1" smtClean="0"/>
              <a:t>recomputing</a:t>
            </a:r>
            <a:r>
              <a:rPr lang="en-US" sz="3000" dirty="0" smtClean="0"/>
              <a:t> f(x) every time you need the result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8286132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PE1</a:t>
            </a:r>
            <a:br>
              <a:rPr lang="en-US" dirty="0" smtClean="0"/>
            </a:br>
            <a:r>
              <a:rPr lang="en-US" sz="3000" dirty="0" smtClean="0"/>
              <a:t>Newton</a:t>
            </a:r>
            <a:endParaRPr lang="en-US" sz="3000" dirty="0"/>
          </a:p>
        </p:txBody>
      </p:sp>
      <p:sp>
        <p:nvSpPr>
          <p:cNvPr id="7" name="Rectangle 6"/>
          <p:cNvSpPr/>
          <p:nvPr/>
        </p:nvSpPr>
        <p:spPr>
          <a:xfrm>
            <a:off x="562169" y="2190361"/>
            <a:ext cx="8507187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>
                <a:solidFill>
                  <a:srgbClr val="D73A49"/>
                </a:solidFill>
              </a:rPr>
              <a:t>double</a:t>
            </a:r>
            <a:r>
              <a:rPr lang="en-US" sz="2300" dirty="0" smtClean="0">
                <a:solidFill>
                  <a:srgbClr val="24292E"/>
                </a:solidFill>
              </a:rPr>
              <a:t> </a:t>
            </a:r>
            <a:r>
              <a:rPr lang="en-US" sz="2300" dirty="0" err="1" smtClean="0">
                <a:solidFill>
                  <a:srgbClr val="6F42C1"/>
                </a:solidFill>
              </a:rPr>
              <a:t>find_root</a:t>
            </a:r>
            <a:r>
              <a:rPr lang="en-US" sz="2300" dirty="0" smtClean="0">
                <a:solidFill>
                  <a:srgbClr val="24292E"/>
                </a:solidFill>
              </a:rPr>
              <a:t>(</a:t>
            </a:r>
            <a:r>
              <a:rPr lang="en-US" sz="2300" dirty="0" smtClean="0">
                <a:solidFill>
                  <a:srgbClr val="D73A49"/>
                </a:solidFill>
              </a:rPr>
              <a:t>double</a:t>
            </a:r>
            <a:r>
              <a:rPr lang="en-US" sz="2300" dirty="0" smtClean="0">
                <a:solidFill>
                  <a:srgbClr val="24292E"/>
                </a:solidFill>
              </a:rPr>
              <a:t> a, </a:t>
            </a:r>
            <a:r>
              <a:rPr lang="en-US" sz="2300" dirty="0" smtClean="0">
                <a:solidFill>
                  <a:srgbClr val="D73A49"/>
                </a:solidFill>
              </a:rPr>
              <a:t>double</a:t>
            </a:r>
            <a:r>
              <a:rPr lang="en-US" sz="2300" dirty="0" smtClean="0">
                <a:solidFill>
                  <a:srgbClr val="24292E"/>
                </a:solidFill>
              </a:rPr>
              <a:t> b, </a:t>
            </a:r>
            <a:r>
              <a:rPr lang="en-US" sz="2300" dirty="0" smtClean="0">
                <a:solidFill>
                  <a:srgbClr val="D73A49"/>
                </a:solidFill>
              </a:rPr>
              <a:t>double</a:t>
            </a:r>
            <a:r>
              <a:rPr lang="en-US" sz="2300" dirty="0" smtClean="0">
                <a:solidFill>
                  <a:srgbClr val="24292E"/>
                </a:solidFill>
              </a:rPr>
              <a:t> c,</a:t>
            </a:r>
            <a:r>
              <a:rPr lang="en-US" sz="2300" dirty="0">
                <a:solidFill>
                  <a:srgbClr val="D73A49"/>
                </a:solidFill>
              </a:rPr>
              <a:t> double</a:t>
            </a:r>
            <a:r>
              <a:rPr lang="en-US" sz="2300" dirty="0">
                <a:solidFill>
                  <a:srgbClr val="24292E"/>
                </a:solidFill>
              </a:rPr>
              <a:t> </a:t>
            </a:r>
            <a:r>
              <a:rPr lang="en-US" sz="2300" dirty="0" smtClean="0">
                <a:solidFill>
                  <a:srgbClr val="24292E"/>
                </a:solidFill>
              </a:rPr>
              <a:t>d,</a:t>
            </a:r>
            <a:r>
              <a:rPr lang="en-US" sz="2300" dirty="0">
                <a:solidFill>
                  <a:srgbClr val="D73A49"/>
                </a:solidFill>
              </a:rPr>
              <a:t> double</a:t>
            </a:r>
            <a:r>
              <a:rPr lang="en-US" sz="2300" dirty="0">
                <a:solidFill>
                  <a:srgbClr val="24292E"/>
                </a:solidFill>
              </a:rPr>
              <a:t> </a:t>
            </a:r>
            <a:r>
              <a:rPr lang="en-US" sz="2300" dirty="0" smtClean="0">
                <a:solidFill>
                  <a:srgbClr val="24292E"/>
                </a:solidFill>
              </a:rPr>
              <a:t>x) </a:t>
            </a:r>
            <a:r>
              <a:rPr lang="en-US" sz="2300" dirty="0">
                <a:solidFill>
                  <a:srgbClr val="24292E"/>
                </a:solidFill>
              </a:rPr>
              <a:t>{ </a:t>
            </a:r>
          </a:p>
          <a:p>
            <a:r>
              <a:rPr lang="en-US" sz="2300" dirty="0" smtClean="0">
                <a:solidFill>
                  <a:srgbClr val="D73A49"/>
                </a:solidFill>
              </a:rPr>
              <a:t>   while</a:t>
            </a:r>
            <a:r>
              <a:rPr lang="en-US" sz="2300" dirty="0" smtClean="0">
                <a:solidFill>
                  <a:srgbClr val="24292E"/>
                </a:solidFill>
              </a:rPr>
              <a:t> (</a:t>
            </a:r>
            <a:r>
              <a:rPr lang="en-US" sz="2300" dirty="0" err="1" smtClean="0">
                <a:solidFill>
                  <a:srgbClr val="005CC5"/>
                </a:solidFill>
              </a:rPr>
              <a:t>fabs</a:t>
            </a:r>
            <a:r>
              <a:rPr lang="en-US" sz="2300" dirty="0" smtClean="0">
                <a:solidFill>
                  <a:srgbClr val="24292E"/>
                </a:solidFill>
              </a:rPr>
              <a:t>(f(a, b, c, d, x) &gt;= </a:t>
            </a:r>
            <a:r>
              <a:rPr lang="is-IS" sz="2300" dirty="0">
                <a:solidFill>
                  <a:srgbClr val="24292E"/>
                </a:solidFill>
              </a:rPr>
              <a:t>0.000000001</a:t>
            </a:r>
            <a:r>
              <a:rPr lang="en-US" sz="2300" dirty="0">
                <a:solidFill>
                  <a:srgbClr val="24292E"/>
                </a:solidFill>
              </a:rPr>
              <a:t>) {  </a:t>
            </a:r>
          </a:p>
          <a:p>
            <a:r>
              <a:rPr lang="en-US" sz="2300" dirty="0">
                <a:solidFill>
                  <a:srgbClr val="24292E"/>
                </a:solidFill>
              </a:rPr>
              <a:t>       </a:t>
            </a:r>
            <a:r>
              <a:rPr lang="en-US" sz="2300" dirty="0" smtClean="0">
                <a:solidFill>
                  <a:srgbClr val="005CC5"/>
                </a:solidFill>
              </a:rPr>
              <a:t>double </a:t>
            </a:r>
            <a:r>
              <a:rPr lang="en-US" sz="2300" dirty="0" err="1" smtClean="0"/>
              <a:t>fx</a:t>
            </a:r>
            <a:r>
              <a:rPr lang="en-US" sz="2300" dirty="0" smtClean="0"/>
              <a:t> = f(a, b, c, d, x);</a:t>
            </a:r>
          </a:p>
          <a:p>
            <a:r>
              <a:rPr lang="en-US" sz="2300" dirty="0">
                <a:solidFill>
                  <a:srgbClr val="24292E"/>
                </a:solidFill>
              </a:rPr>
              <a:t> </a:t>
            </a:r>
            <a:r>
              <a:rPr lang="en-US" sz="2300" dirty="0" smtClean="0">
                <a:solidFill>
                  <a:srgbClr val="24292E"/>
                </a:solidFill>
              </a:rPr>
              <a:t>      double </a:t>
            </a:r>
            <a:r>
              <a:rPr lang="en-US" sz="2300" dirty="0" err="1" smtClean="0">
                <a:solidFill>
                  <a:srgbClr val="24292E"/>
                </a:solidFill>
              </a:rPr>
              <a:t>fpx</a:t>
            </a:r>
            <a:r>
              <a:rPr lang="en-US" sz="2300" dirty="0" smtClean="0">
                <a:solidFill>
                  <a:srgbClr val="24292E"/>
                </a:solidFill>
              </a:rPr>
              <a:t> = </a:t>
            </a:r>
            <a:r>
              <a:rPr lang="en-US" sz="2300" dirty="0" err="1" smtClean="0">
                <a:solidFill>
                  <a:srgbClr val="24292E"/>
                </a:solidFill>
              </a:rPr>
              <a:t>fp</a:t>
            </a:r>
            <a:r>
              <a:rPr lang="en-US" sz="2300" dirty="0" smtClean="0">
                <a:solidFill>
                  <a:srgbClr val="24292E"/>
                </a:solidFill>
              </a:rPr>
              <a:t>(a, b, c, d, x); </a:t>
            </a:r>
          </a:p>
          <a:p>
            <a:r>
              <a:rPr lang="en-US" sz="2300" dirty="0">
                <a:solidFill>
                  <a:srgbClr val="24292E"/>
                </a:solidFill>
              </a:rPr>
              <a:t> </a:t>
            </a:r>
            <a:r>
              <a:rPr lang="en-US" sz="2300" dirty="0" smtClean="0">
                <a:solidFill>
                  <a:srgbClr val="24292E"/>
                </a:solidFill>
              </a:rPr>
              <a:t>      x -= </a:t>
            </a:r>
            <a:r>
              <a:rPr lang="en-US" sz="2300" dirty="0" err="1" smtClean="0">
                <a:solidFill>
                  <a:srgbClr val="24292E"/>
                </a:solidFill>
              </a:rPr>
              <a:t>fx</a:t>
            </a:r>
            <a:r>
              <a:rPr lang="en-US" sz="2300" dirty="0" smtClean="0">
                <a:solidFill>
                  <a:srgbClr val="24292E"/>
                </a:solidFill>
              </a:rPr>
              <a:t>/</a:t>
            </a:r>
            <a:r>
              <a:rPr lang="en-US" sz="2300" dirty="0" err="1" smtClean="0">
                <a:solidFill>
                  <a:srgbClr val="24292E"/>
                </a:solidFill>
              </a:rPr>
              <a:t>fpx</a:t>
            </a:r>
            <a:r>
              <a:rPr lang="en-US" sz="2300" dirty="0" smtClean="0">
                <a:solidFill>
                  <a:srgbClr val="24292E"/>
                </a:solidFill>
              </a:rPr>
              <a:t>;</a:t>
            </a:r>
          </a:p>
          <a:p>
            <a:r>
              <a:rPr lang="en-US" sz="2300" dirty="0">
                <a:solidFill>
                  <a:srgbClr val="24292E"/>
                </a:solidFill>
              </a:rPr>
              <a:t> </a:t>
            </a:r>
            <a:r>
              <a:rPr lang="en-US" sz="2300" dirty="0" smtClean="0">
                <a:solidFill>
                  <a:srgbClr val="24292E"/>
                </a:solidFill>
              </a:rPr>
              <a:t>   }</a:t>
            </a:r>
          </a:p>
          <a:p>
            <a:r>
              <a:rPr lang="en-US" sz="2300" dirty="0">
                <a:solidFill>
                  <a:srgbClr val="24292E"/>
                </a:solidFill>
              </a:rPr>
              <a:t> </a:t>
            </a:r>
            <a:r>
              <a:rPr lang="en-US" sz="2300" dirty="0" smtClean="0">
                <a:solidFill>
                  <a:srgbClr val="24292E"/>
                </a:solidFill>
              </a:rPr>
              <a:t>   return x;</a:t>
            </a:r>
            <a:endParaRPr lang="en-US" sz="2300" dirty="0">
              <a:solidFill>
                <a:srgbClr val="24292E"/>
              </a:solidFill>
            </a:endParaRPr>
          </a:p>
          <a:p>
            <a:r>
              <a:rPr lang="en-US" sz="2300" dirty="0" smtClean="0">
                <a:solidFill>
                  <a:srgbClr val="24292E"/>
                </a:solidFill>
              </a:rPr>
              <a:t>} </a:t>
            </a:r>
            <a:endParaRPr lang="en-US" sz="2300" dirty="0">
              <a:solidFill>
                <a:srgbClr val="24292E"/>
              </a:solidFill>
            </a:endParaRPr>
          </a:p>
          <a:p>
            <a:r>
              <a:rPr lang="en-US" sz="2300" dirty="0"/>
              <a:t/>
            </a:r>
            <a:br>
              <a:rPr lang="en-US" sz="2300" dirty="0"/>
            </a:b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4869681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PE1</a:t>
            </a:r>
            <a:br>
              <a:rPr lang="en-US" dirty="0" smtClean="0"/>
            </a:br>
            <a:r>
              <a:rPr lang="en-US" sz="3000" dirty="0" smtClean="0"/>
              <a:t>Square</a:t>
            </a:r>
            <a:endParaRPr lang="en-US" sz="3000" dirty="0"/>
          </a:p>
        </p:txBody>
      </p:sp>
      <p:sp>
        <p:nvSpPr>
          <p:cNvPr id="3" name="Rectangle 2"/>
          <p:cNvSpPr/>
          <p:nvPr/>
        </p:nvSpPr>
        <p:spPr>
          <a:xfrm>
            <a:off x="1028700" y="2171700"/>
            <a:ext cx="749948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000" dirty="0" smtClean="0"/>
              <a:t>Try and solve the question now.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695010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PE1</a:t>
            </a:r>
            <a:br>
              <a:rPr lang="en-US" dirty="0" smtClean="0"/>
            </a:br>
            <a:r>
              <a:rPr lang="en-US" sz="3000" dirty="0" smtClean="0"/>
              <a:t>Square</a:t>
            </a:r>
            <a:endParaRPr lang="en-US" sz="3000" dirty="0"/>
          </a:p>
        </p:txBody>
      </p:sp>
      <p:sp>
        <p:nvSpPr>
          <p:cNvPr id="3" name="Rectangle 2"/>
          <p:cNvSpPr/>
          <p:nvPr/>
        </p:nvSpPr>
        <p:spPr>
          <a:xfrm>
            <a:off x="1028700" y="2171700"/>
            <a:ext cx="749948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000" dirty="0" smtClean="0"/>
              <a:t>What is your strategy?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69174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25.1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28700" y="1872162"/>
            <a:ext cx="72009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000" dirty="0" smtClean="0"/>
              <a:t>How does the ”normal” tower of Hanoi work?</a:t>
            </a:r>
            <a:endParaRPr lang="en-US" sz="3000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048" y="3682302"/>
            <a:ext cx="6158204" cy="209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48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PE1</a:t>
            </a:r>
            <a:br>
              <a:rPr lang="en-US" dirty="0" smtClean="0"/>
            </a:br>
            <a:r>
              <a:rPr lang="en-US" sz="3000" dirty="0" smtClean="0"/>
              <a:t>Square</a:t>
            </a:r>
            <a:endParaRPr lang="en-US" sz="3000" dirty="0"/>
          </a:p>
        </p:txBody>
      </p:sp>
      <p:sp>
        <p:nvSpPr>
          <p:cNvPr id="3" name="Rectangle 2"/>
          <p:cNvSpPr/>
          <p:nvPr/>
        </p:nvSpPr>
        <p:spPr>
          <a:xfrm>
            <a:off x="1028700" y="2171700"/>
            <a:ext cx="749948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000" dirty="0" smtClean="0"/>
              <a:t>Assume that you know how to draw the smaller squares (wishful thinking).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0520416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PE1</a:t>
            </a:r>
            <a:br>
              <a:rPr lang="en-US" dirty="0" smtClean="0"/>
            </a:br>
            <a:r>
              <a:rPr lang="en-US" sz="3000" dirty="0" smtClean="0"/>
              <a:t>Square</a:t>
            </a:r>
            <a:endParaRPr lang="en-US" sz="3000" dirty="0"/>
          </a:p>
        </p:txBody>
      </p:sp>
      <p:sp>
        <p:nvSpPr>
          <p:cNvPr id="3" name="Rectangle 2"/>
          <p:cNvSpPr/>
          <p:nvPr/>
        </p:nvSpPr>
        <p:spPr>
          <a:xfrm>
            <a:off x="1028700" y="2171700"/>
            <a:ext cx="749948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000" dirty="0" smtClean="0"/>
              <a:t>What are the base cases?</a:t>
            </a:r>
            <a:endParaRPr lang="en-US" sz="3000" dirty="0"/>
          </a:p>
        </p:txBody>
      </p:sp>
      <p:sp>
        <p:nvSpPr>
          <p:cNvPr id="5" name="Rectangle 4"/>
          <p:cNvSpPr/>
          <p:nvPr/>
        </p:nvSpPr>
        <p:spPr>
          <a:xfrm>
            <a:off x="804764" y="2725698"/>
            <a:ext cx="8507187" cy="4693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/>
              <a:t>void </a:t>
            </a:r>
            <a:r>
              <a:rPr lang="en-US" sz="2300" dirty="0" err="1" smtClean="0"/>
              <a:t>print_square</a:t>
            </a:r>
            <a:r>
              <a:rPr lang="en-US" sz="2300" dirty="0" smtClean="0"/>
              <a:t>(double</a:t>
            </a:r>
            <a:r>
              <a:rPr lang="en-US" sz="2300" dirty="0"/>
              <a:t> </a:t>
            </a:r>
            <a:r>
              <a:rPr lang="en-US" sz="2300" dirty="0" smtClean="0"/>
              <a:t>row, double width) </a:t>
            </a:r>
            <a:r>
              <a:rPr lang="en-US" sz="2300" dirty="0"/>
              <a:t>{ </a:t>
            </a:r>
          </a:p>
          <a:p>
            <a:r>
              <a:rPr lang="en-US" sz="2300" dirty="0" smtClean="0"/>
              <a:t>   if (</a:t>
            </a:r>
            <a:r>
              <a:rPr lang="mr-IN" sz="2300" dirty="0" smtClean="0"/>
              <a:t>…</a:t>
            </a:r>
            <a:r>
              <a:rPr lang="en-US" sz="2300" dirty="0" smtClean="0"/>
              <a:t>) {</a:t>
            </a:r>
          </a:p>
          <a:p>
            <a:r>
              <a:rPr lang="en-US" sz="2300" dirty="0"/>
              <a:t> </a:t>
            </a:r>
            <a:r>
              <a:rPr lang="en-US" sz="2300" dirty="0" smtClean="0"/>
              <a:t>      </a:t>
            </a:r>
          </a:p>
          <a:p>
            <a:r>
              <a:rPr lang="en-US" sz="2300" dirty="0" smtClean="0"/>
              <a:t>   } else if (</a:t>
            </a:r>
            <a:r>
              <a:rPr lang="mr-IN" sz="2300" dirty="0" smtClean="0"/>
              <a:t>…</a:t>
            </a:r>
            <a:r>
              <a:rPr lang="en-US" sz="2300" dirty="0" smtClean="0"/>
              <a:t>) {</a:t>
            </a:r>
          </a:p>
          <a:p>
            <a:endParaRPr lang="en-US" sz="2300" dirty="0" smtClean="0"/>
          </a:p>
          <a:p>
            <a:r>
              <a:rPr lang="en-US" sz="2300" dirty="0"/>
              <a:t> </a:t>
            </a:r>
            <a:r>
              <a:rPr lang="en-US" sz="2300" dirty="0" smtClean="0"/>
              <a:t>  } else if (</a:t>
            </a:r>
            <a:r>
              <a:rPr lang="mr-IN" sz="2300" dirty="0" smtClean="0"/>
              <a:t>…</a:t>
            </a:r>
            <a:r>
              <a:rPr lang="en-US" sz="2300" dirty="0" smtClean="0"/>
              <a:t>) {</a:t>
            </a:r>
          </a:p>
          <a:p>
            <a:r>
              <a:rPr lang="en-US" sz="2300" dirty="0" smtClean="0"/>
              <a:t>  </a:t>
            </a:r>
          </a:p>
          <a:p>
            <a:r>
              <a:rPr lang="en-US" sz="2300" dirty="0"/>
              <a:t> </a:t>
            </a:r>
            <a:r>
              <a:rPr lang="en-US" sz="2300" dirty="0" smtClean="0"/>
              <a:t>  } else {</a:t>
            </a:r>
          </a:p>
          <a:p>
            <a:r>
              <a:rPr lang="en-US" sz="2300" dirty="0"/>
              <a:t> </a:t>
            </a:r>
            <a:r>
              <a:rPr lang="en-US" sz="2300" dirty="0" smtClean="0"/>
              <a:t>     </a:t>
            </a:r>
          </a:p>
          <a:p>
            <a:r>
              <a:rPr lang="en-US" sz="2300" dirty="0" smtClean="0"/>
              <a:t>    }</a:t>
            </a:r>
            <a:endParaRPr lang="en-US" sz="2300" dirty="0"/>
          </a:p>
          <a:p>
            <a:r>
              <a:rPr lang="en-US" sz="2300" dirty="0" smtClean="0"/>
              <a:t>} </a:t>
            </a:r>
            <a:endParaRPr lang="en-US" sz="2300" dirty="0"/>
          </a:p>
          <a:p>
            <a:r>
              <a:rPr lang="en-US" sz="2300" dirty="0"/>
              <a:t/>
            </a:r>
            <a:br>
              <a:rPr lang="en-US" sz="2300" dirty="0"/>
            </a:b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4881674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PE1</a:t>
            </a:r>
            <a:br>
              <a:rPr lang="en-US" dirty="0" smtClean="0"/>
            </a:br>
            <a:r>
              <a:rPr lang="en-US" sz="3000" dirty="0" smtClean="0"/>
              <a:t>Square</a:t>
            </a:r>
            <a:endParaRPr lang="en-US" sz="3000" dirty="0"/>
          </a:p>
        </p:txBody>
      </p:sp>
      <p:sp>
        <p:nvSpPr>
          <p:cNvPr id="3" name="Rectangle 2"/>
          <p:cNvSpPr/>
          <p:nvPr/>
        </p:nvSpPr>
        <p:spPr>
          <a:xfrm>
            <a:off x="1028700" y="1894701"/>
            <a:ext cx="749948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000" dirty="0" smtClean="0"/>
              <a:t>Case 1: When width is 1 </a:t>
            </a:r>
            <a:endParaRPr lang="en-US" sz="3000" dirty="0"/>
          </a:p>
        </p:txBody>
      </p:sp>
      <p:sp>
        <p:nvSpPr>
          <p:cNvPr id="5" name="Rectangle 4"/>
          <p:cNvSpPr/>
          <p:nvPr/>
        </p:nvSpPr>
        <p:spPr>
          <a:xfrm>
            <a:off x="804764" y="2725698"/>
            <a:ext cx="8507187" cy="4693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/>
              <a:t>void </a:t>
            </a:r>
            <a:r>
              <a:rPr lang="en-US" sz="2300" dirty="0" err="1" smtClean="0"/>
              <a:t>print_square</a:t>
            </a:r>
            <a:r>
              <a:rPr lang="en-US" sz="2300" dirty="0" smtClean="0"/>
              <a:t>(double</a:t>
            </a:r>
            <a:r>
              <a:rPr lang="en-US" sz="2300" dirty="0"/>
              <a:t> </a:t>
            </a:r>
            <a:r>
              <a:rPr lang="en-US" sz="2300" dirty="0" smtClean="0"/>
              <a:t>row, double width) </a:t>
            </a:r>
            <a:r>
              <a:rPr lang="en-US" sz="2300" dirty="0"/>
              <a:t>{ </a:t>
            </a:r>
          </a:p>
          <a:p>
            <a:r>
              <a:rPr lang="en-US" sz="2300" dirty="0" smtClean="0"/>
              <a:t>   if (width == 1) {</a:t>
            </a:r>
          </a:p>
          <a:p>
            <a:r>
              <a:rPr lang="en-US" sz="2300" dirty="0"/>
              <a:t> </a:t>
            </a:r>
            <a:r>
              <a:rPr lang="en-US" sz="2300" dirty="0" smtClean="0"/>
              <a:t>      </a:t>
            </a:r>
          </a:p>
          <a:p>
            <a:r>
              <a:rPr lang="en-US" sz="2300" dirty="0" smtClean="0"/>
              <a:t>   } else if (</a:t>
            </a:r>
            <a:r>
              <a:rPr lang="mr-IN" sz="2300" dirty="0" smtClean="0"/>
              <a:t>…</a:t>
            </a:r>
            <a:r>
              <a:rPr lang="en-US" sz="2300" dirty="0" smtClean="0"/>
              <a:t>) {</a:t>
            </a:r>
          </a:p>
          <a:p>
            <a:endParaRPr lang="en-US" sz="2300" dirty="0" smtClean="0"/>
          </a:p>
          <a:p>
            <a:r>
              <a:rPr lang="en-US" sz="2300" dirty="0"/>
              <a:t> </a:t>
            </a:r>
            <a:r>
              <a:rPr lang="en-US" sz="2300" dirty="0" smtClean="0"/>
              <a:t>  } else if (</a:t>
            </a:r>
            <a:r>
              <a:rPr lang="mr-IN" sz="2300" dirty="0" smtClean="0"/>
              <a:t>…</a:t>
            </a:r>
            <a:r>
              <a:rPr lang="en-US" sz="2300" dirty="0" smtClean="0"/>
              <a:t>) {</a:t>
            </a:r>
          </a:p>
          <a:p>
            <a:r>
              <a:rPr lang="en-US" sz="2300" dirty="0" smtClean="0"/>
              <a:t>  </a:t>
            </a:r>
          </a:p>
          <a:p>
            <a:r>
              <a:rPr lang="en-US" sz="2300" dirty="0"/>
              <a:t> </a:t>
            </a:r>
            <a:r>
              <a:rPr lang="en-US" sz="2300" dirty="0" smtClean="0"/>
              <a:t>  } else {</a:t>
            </a:r>
          </a:p>
          <a:p>
            <a:r>
              <a:rPr lang="en-US" sz="2300" dirty="0"/>
              <a:t> </a:t>
            </a:r>
            <a:r>
              <a:rPr lang="en-US" sz="2300" dirty="0" smtClean="0"/>
              <a:t>     </a:t>
            </a:r>
          </a:p>
          <a:p>
            <a:r>
              <a:rPr lang="en-US" sz="2300" dirty="0" smtClean="0"/>
              <a:t>    }</a:t>
            </a:r>
            <a:endParaRPr lang="en-US" sz="2300" dirty="0"/>
          </a:p>
          <a:p>
            <a:r>
              <a:rPr lang="en-US" sz="2300" dirty="0" smtClean="0"/>
              <a:t>} </a:t>
            </a:r>
            <a:endParaRPr lang="en-US" sz="2300" dirty="0"/>
          </a:p>
          <a:p>
            <a:r>
              <a:rPr lang="en-US" sz="2300" dirty="0"/>
              <a:t/>
            </a:r>
            <a:br>
              <a:rPr lang="en-US" sz="2300" dirty="0"/>
            </a:b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20918430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PE1</a:t>
            </a:r>
            <a:br>
              <a:rPr lang="en-US" dirty="0" smtClean="0"/>
            </a:br>
            <a:r>
              <a:rPr lang="en-US" sz="3000" dirty="0" smtClean="0"/>
              <a:t>Square</a:t>
            </a:r>
            <a:endParaRPr lang="en-US" sz="3000" dirty="0"/>
          </a:p>
        </p:txBody>
      </p:sp>
      <p:sp>
        <p:nvSpPr>
          <p:cNvPr id="3" name="Rectangle 2"/>
          <p:cNvSpPr/>
          <p:nvPr/>
        </p:nvSpPr>
        <p:spPr>
          <a:xfrm>
            <a:off x="1028700" y="1894701"/>
            <a:ext cx="749948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000" dirty="0" smtClean="0"/>
              <a:t>Case 1: When width is 1 </a:t>
            </a:r>
            <a:endParaRPr lang="en-US" sz="3000" dirty="0"/>
          </a:p>
        </p:txBody>
      </p:sp>
      <p:sp>
        <p:nvSpPr>
          <p:cNvPr id="5" name="Rectangle 4"/>
          <p:cNvSpPr/>
          <p:nvPr/>
        </p:nvSpPr>
        <p:spPr>
          <a:xfrm>
            <a:off x="804764" y="2725698"/>
            <a:ext cx="8507187" cy="4693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/>
              <a:t>void </a:t>
            </a:r>
            <a:r>
              <a:rPr lang="en-US" sz="2300" dirty="0" err="1" smtClean="0"/>
              <a:t>print_square</a:t>
            </a:r>
            <a:r>
              <a:rPr lang="en-US" sz="2300" dirty="0" smtClean="0"/>
              <a:t>(double</a:t>
            </a:r>
            <a:r>
              <a:rPr lang="en-US" sz="2300" dirty="0"/>
              <a:t> </a:t>
            </a:r>
            <a:r>
              <a:rPr lang="en-US" sz="2300" dirty="0" smtClean="0"/>
              <a:t>row, double width) </a:t>
            </a:r>
            <a:r>
              <a:rPr lang="en-US" sz="2300" dirty="0"/>
              <a:t>{ </a:t>
            </a:r>
          </a:p>
          <a:p>
            <a:r>
              <a:rPr lang="en-US" sz="2300" dirty="0" smtClean="0"/>
              <a:t>   if (width == 1) {</a:t>
            </a:r>
          </a:p>
          <a:p>
            <a:r>
              <a:rPr lang="en-US" sz="2300" dirty="0"/>
              <a:t> </a:t>
            </a:r>
            <a:r>
              <a:rPr lang="en-US" sz="2300" dirty="0" smtClean="0"/>
              <a:t>      cs1010_print_string(“#”);</a:t>
            </a:r>
          </a:p>
          <a:p>
            <a:r>
              <a:rPr lang="en-US" sz="2300" dirty="0" smtClean="0"/>
              <a:t>   } else if (</a:t>
            </a:r>
            <a:r>
              <a:rPr lang="mr-IN" sz="2300" dirty="0" smtClean="0"/>
              <a:t>…</a:t>
            </a:r>
            <a:r>
              <a:rPr lang="en-US" sz="2300" dirty="0" smtClean="0"/>
              <a:t>) {</a:t>
            </a:r>
          </a:p>
          <a:p>
            <a:endParaRPr lang="en-US" sz="2300" dirty="0" smtClean="0"/>
          </a:p>
          <a:p>
            <a:r>
              <a:rPr lang="en-US" sz="2300" dirty="0"/>
              <a:t> </a:t>
            </a:r>
            <a:r>
              <a:rPr lang="en-US" sz="2300" dirty="0" smtClean="0"/>
              <a:t>  } else if (</a:t>
            </a:r>
            <a:r>
              <a:rPr lang="mr-IN" sz="2300" dirty="0" smtClean="0"/>
              <a:t>…</a:t>
            </a:r>
            <a:r>
              <a:rPr lang="en-US" sz="2300" dirty="0" smtClean="0"/>
              <a:t>) {</a:t>
            </a:r>
          </a:p>
          <a:p>
            <a:r>
              <a:rPr lang="en-US" sz="2300" dirty="0" smtClean="0"/>
              <a:t>  </a:t>
            </a:r>
          </a:p>
          <a:p>
            <a:r>
              <a:rPr lang="en-US" sz="2300" dirty="0"/>
              <a:t> </a:t>
            </a:r>
            <a:r>
              <a:rPr lang="en-US" sz="2300" dirty="0" smtClean="0"/>
              <a:t>  } else {</a:t>
            </a:r>
          </a:p>
          <a:p>
            <a:r>
              <a:rPr lang="en-US" sz="2300" dirty="0"/>
              <a:t> </a:t>
            </a:r>
            <a:r>
              <a:rPr lang="en-US" sz="2300" dirty="0" smtClean="0"/>
              <a:t>     </a:t>
            </a:r>
          </a:p>
          <a:p>
            <a:r>
              <a:rPr lang="en-US" sz="2300" dirty="0" smtClean="0"/>
              <a:t>    }</a:t>
            </a:r>
            <a:endParaRPr lang="en-US" sz="2300" dirty="0"/>
          </a:p>
          <a:p>
            <a:r>
              <a:rPr lang="en-US" sz="2300" dirty="0" smtClean="0"/>
              <a:t>} </a:t>
            </a:r>
            <a:endParaRPr lang="en-US" sz="2300" dirty="0"/>
          </a:p>
          <a:p>
            <a:r>
              <a:rPr lang="en-US" sz="2300" dirty="0"/>
              <a:t/>
            </a:r>
            <a:br>
              <a:rPr lang="en-US" sz="2300" dirty="0"/>
            </a:b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8979434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PE1</a:t>
            </a:r>
            <a:br>
              <a:rPr lang="en-US" dirty="0" smtClean="0"/>
            </a:br>
            <a:r>
              <a:rPr lang="en-US" sz="3000" dirty="0" smtClean="0"/>
              <a:t>Square</a:t>
            </a:r>
            <a:endParaRPr lang="en-US" sz="3000" dirty="0"/>
          </a:p>
        </p:txBody>
      </p:sp>
      <p:sp>
        <p:nvSpPr>
          <p:cNvPr id="3" name="Rectangle 2"/>
          <p:cNvSpPr/>
          <p:nvPr/>
        </p:nvSpPr>
        <p:spPr>
          <a:xfrm>
            <a:off x="1028700" y="1894701"/>
            <a:ext cx="749948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000" dirty="0" smtClean="0"/>
              <a:t>Case 2: When the row is a border row</a:t>
            </a:r>
            <a:endParaRPr lang="en-US" sz="3000" dirty="0"/>
          </a:p>
        </p:txBody>
      </p:sp>
      <p:sp>
        <p:nvSpPr>
          <p:cNvPr id="5" name="Rectangle 4"/>
          <p:cNvSpPr/>
          <p:nvPr/>
        </p:nvSpPr>
        <p:spPr>
          <a:xfrm>
            <a:off x="804764" y="2725698"/>
            <a:ext cx="8507187" cy="4693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/>
              <a:t>void </a:t>
            </a:r>
            <a:r>
              <a:rPr lang="en-US" sz="2300" dirty="0" err="1" smtClean="0"/>
              <a:t>print_square</a:t>
            </a:r>
            <a:r>
              <a:rPr lang="en-US" sz="2300" dirty="0" smtClean="0"/>
              <a:t>(double</a:t>
            </a:r>
            <a:r>
              <a:rPr lang="en-US" sz="2300" dirty="0"/>
              <a:t> </a:t>
            </a:r>
            <a:r>
              <a:rPr lang="en-US" sz="2300" dirty="0" smtClean="0"/>
              <a:t>row, double width) </a:t>
            </a:r>
            <a:r>
              <a:rPr lang="en-US" sz="2300" dirty="0"/>
              <a:t>{ </a:t>
            </a:r>
          </a:p>
          <a:p>
            <a:r>
              <a:rPr lang="en-US" sz="2300" dirty="0" smtClean="0"/>
              <a:t>   if (width == 1) {</a:t>
            </a:r>
          </a:p>
          <a:p>
            <a:r>
              <a:rPr lang="en-US" sz="2300" dirty="0"/>
              <a:t> </a:t>
            </a:r>
            <a:r>
              <a:rPr lang="en-US" sz="2300" dirty="0" smtClean="0"/>
              <a:t>      cs1010_print_string(“#”);</a:t>
            </a:r>
          </a:p>
          <a:p>
            <a:r>
              <a:rPr lang="en-US" sz="2300" dirty="0" smtClean="0"/>
              <a:t>   } else if (row == 0 || row == width - 1) {</a:t>
            </a:r>
          </a:p>
          <a:p>
            <a:r>
              <a:rPr lang="en-US" sz="2300" dirty="0"/>
              <a:t> </a:t>
            </a:r>
            <a:r>
              <a:rPr lang="en-US" sz="2300" dirty="0" smtClean="0"/>
              <a:t>      </a:t>
            </a:r>
          </a:p>
          <a:p>
            <a:r>
              <a:rPr lang="en-US" sz="2300" dirty="0"/>
              <a:t> </a:t>
            </a:r>
            <a:r>
              <a:rPr lang="en-US" sz="2300" dirty="0" smtClean="0"/>
              <a:t>  } else if (</a:t>
            </a:r>
            <a:r>
              <a:rPr lang="mr-IN" sz="2300" dirty="0" smtClean="0"/>
              <a:t>…</a:t>
            </a:r>
            <a:r>
              <a:rPr lang="en-US" sz="2300" dirty="0" smtClean="0"/>
              <a:t>) {</a:t>
            </a:r>
          </a:p>
          <a:p>
            <a:r>
              <a:rPr lang="en-US" sz="2300" dirty="0" smtClean="0"/>
              <a:t>  </a:t>
            </a:r>
          </a:p>
          <a:p>
            <a:r>
              <a:rPr lang="en-US" sz="2300" dirty="0"/>
              <a:t> </a:t>
            </a:r>
            <a:r>
              <a:rPr lang="en-US" sz="2300" dirty="0" smtClean="0"/>
              <a:t>  } else {</a:t>
            </a:r>
          </a:p>
          <a:p>
            <a:r>
              <a:rPr lang="en-US" sz="2300" dirty="0"/>
              <a:t> </a:t>
            </a:r>
            <a:r>
              <a:rPr lang="en-US" sz="2300" dirty="0" smtClean="0"/>
              <a:t>     </a:t>
            </a:r>
          </a:p>
          <a:p>
            <a:r>
              <a:rPr lang="en-US" sz="2300" dirty="0" smtClean="0"/>
              <a:t>    }</a:t>
            </a:r>
            <a:endParaRPr lang="en-US" sz="2300" dirty="0"/>
          </a:p>
          <a:p>
            <a:r>
              <a:rPr lang="en-US" sz="2300" dirty="0" smtClean="0"/>
              <a:t>} </a:t>
            </a:r>
            <a:endParaRPr lang="en-US" sz="2300" dirty="0"/>
          </a:p>
          <a:p>
            <a:r>
              <a:rPr lang="en-US" sz="2300" dirty="0"/>
              <a:t/>
            </a:r>
            <a:br>
              <a:rPr lang="en-US" sz="2300" dirty="0"/>
            </a:b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16942575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PE1</a:t>
            </a:r>
            <a:br>
              <a:rPr lang="en-US" dirty="0" smtClean="0"/>
            </a:br>
            <a:r>
              <a:rPr lang="en-US" sz="3000" dirty="0" smtClean="0"/>
              <a:t>Square</a:t>
            </a:r>
            <a:endParaRPr lang="en-US" sz="3000" dirty="0"/>
          </a:p>
        </p:txBody>
      </p:sp>
      <p:sp>
        <p:nvSpPr>
          <p:cNvPr id="3" name="Rectangle 2"/>
          <p:cNvSpPr/>
          <p:nvPr/>
        </p:nvSpPr>
        <p:spPr>
          <a:xfrm>
            <a:off x="1028700" y="1894701"/>
            <a:ext cx="749948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000" dirty="0" smtClean="0"/>
              <a:t>Case 2: When the row is a border row</a:t>
            </a:r>
            <a:endParaRPr lang="en-US" sz="3000" dirty="0"/>
          </a:p>
        </p:txBody>
      </p:sp>
      <p:sp>
        <p:nvSpPr>
          <p:cNvPr id="5" name="Rectangle 4"/>
          <p:cNvSpPr/>
          <p:nvPr/>
        </p:nvSpPr>
        <p:spPr>
          <a:xfrm>
            <a:off x="804764" y="2725698"/>
            <a:ext cx="8507187" cy="4693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/>
              <a:t>void </a:t>
            </a:r>
            <a:r>
              <a:rPr lang="en-US" sz="2300" dirty="0" err="1" smtClean="0"/>
              <a:t>print_square</a:t>
            </a:r>
            <a:r>
              <a:rPr lang="en-US" sz="2300" dirty="0" smtClean="0"/>
              <a:t>(double</a:t>
            </a:r>
            <a:r>
              <a:rPr lang="en-US" sz="2300" dirty="0"/>
              <a:t> </a:t>
            </a:r>
            <a:r>
              <a:rPr lang="en-US" sz="2300" dirty="0" smtClean="0"/>
              <a:t>row, double width) </a:t>
            </a:r>
            <a:r>
              <a:rPr lang="en-US" sz="2300" dirty="0"/>
              <a:t>{ </a:t>
            </a:r>
          </a:p>
          <a:p>
            <a:r>
              <a:rPr lang="en-US" sz="2300" dirty="0" smtClean="0"/>
              <a:t>   if (width == 1) {</a:t>
            </a:r>
          </a:p>
          <a:p>
            <a:r>
              <a:rPr lang="en-US" sz="2300" dirty="0"/>
              <a:t> </a:t>
            </a:r>
            <a:r>
              <a:rPr lang="en-US" sz="2300" dirty="0" smtClean="0"/>
              <a:t>      cs1010_print_string(“#”);</a:t>
            </a:r>
          </a:p>
          <a:p>
            <a:r>
              <a:rPr lang="en-US" sz="2300" dirty="0" smtClean="0"/>
              <a:t>   } else if (row == 0 || row == width - 1) {</a:t>
            </a:r>
          </a:p>
          <a:p>
            <a:r>
              <a:rPr lang="en-US" sz="2300" dirty="0"/>
              <a:t> </a:t>
            </a:r>
            <a:r>
              <a:rPr lang="en-US" sz="2300" dirty="0" smtClean="0"/>
              <a:t>      </a:t>
            </a:r>
            <a:r>
              <a:rPr lang="en-US" sz="2300" dirty="0" err="1" smtClean="0"/>
              <a:t>print_line</a:t>
            </a:r>
            <a:r>
              <a:rPr lang="en-US" sz="2300" dirty="0" smtClean="0"/>
              <a:t>(width); // prints a line of ’#’ only</a:t>
            </a:r>
          </a:p>
          <a:p>
            <a:r>
              <a:rPr lang="en-US" sz="2300" dirty="0"/>
              <a:t> </a:t>
            </a:r>
            <a:r>
              <a:rPr lang="en-US" sz="2300" dirty="0" smtClean="0"/>
              <a:t>  } else if (</a:t>
            </a:r>
            <a:r>
              <a:rPr lang="mr-IN" sz="2300" dirty="0" smtClean="0"/>
              <a:t>…</a:t>
            </a:r>
            <a:r>
              <a:rPr lang="en-US" sz="2300" dirty="0" smtClean="0"/>
              <a:t>) {</a:t>
            </a:r>
          </a:p>
          <a:p>
            <a:r>
              <a:rPr lang="en-US" sz="2300" dirty="0" smtClean="0"/>
              <a:t>  </a:t>
            </a:r>
          </a:p>
          <a:p>
            <a:r>
              <a:rPr lang="en-US" sz="2300" dirty="0"/>
              <a:t> </a:t>
            </a:r>
            <a:r>
              <a:rPr lang="en-US" sz="2300" dirty="0" smtClean="0"/>
              <a:t>  } else {</a:t>
            </a:r>
          </a:p>
          <a:p>
            <a:r>
              <a:rPr lang="en-US" sz="2300" dirty="0"/>
              <a:t> </a:t>
            </a:r>
            <a:r>
              <a:rPr lang="en-US" sz="2300" dirty="0" smtClean="0"/>
              <a:t>     </a:t>
            </a:r>
          </a:p>
          <a:p>
            <a:r>
              <a:rPr lang="en-US" sz="2300" dirty="0" smtClean="0"/>
              <a:t>    }</a:t>
            </a:r>
            <a:endParaRPr lang="en-US" sz="2300" dirty="0"/>
          </a:p>
          <a:p>
            <a:r>
              <a:rPr lang="en-US" sz="2300" dirty="0" smtClean="0"/>
              <a:t>} </a:t>
            </a:r>
            <a:endParaRPr lang="en-US" sz="2300" dirty="0"/>
          </a:p>
          <a:p>
            <a:r>
              <a:rPr lang="en-US" sz="2300" dirty="0"/>
              <a:t/>
            </a:r>
            <a:br>
              <a:rPr lang="en-US" sz="2300" dirty="0"/>
            </a:b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10558104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PE1</a:t>
            </a:r>
            <a:br>
              <a:rPr lang="en-US" dirty="0" smtClean="0"/>
            </a:br>
            <a:r>
              <a:rPr lang="en-US" sz="3000" dirty="0" smtClean="0"/>
              <a:t>Square</a:t>
            </a:r>
            <a:endParaRPr lang="en-US" sz="3000" dirty="0"/>
          </a:p>
        </p:txBody>
      </p:sp>
      <p:sp>
        <p:nvSpPr>
          <p:cNvPr id="3" name="Rectangle 2"/>
          <p:cNvSpPr/>
          <p:nvPr/>
        </p:nvSpPr>
        <p:spPr>
          <a:xfrm>
            <a:off x="1028700" y="1894701"/>
            <a:ext cx="749948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000" dirty="0" smtClean="0"/>
              <a:t>Case 3: When the row is a spacing row</a:t>
            </a:r>
            <a:endParaRPr lang="en-US" sz="3000" dirty="0"/>
          </a:p>
        </p:txBody>
      </p:sp>
      <p:sp>
        <p:nvSpPr>
          <p:cNvPr id="5" name="Rectangle 4"/>
          <p:cNvSpPr/>
          <p:nvPr/>
        </p:nvSpPr>
        <p:spPr>
          <a:xfrm>
            <a:off x="804764" y="2725698"/>
            <a:ext cx="8507187" cy="4693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/>
              <a:t>void </a:t>
            </a:r>
            <a:r>
              <a:rPr lang="en-US" sz="2300" dirty="0" err="1" smtClean="0"/>
              <a:t>print_square</a:t>
            </a:r>
            <a:r>
              <a:rPr lang="en-US" sz="2300" dirty="0" smtClean="0"/>
              <a:t>(double</a:t>
            </a:r>
            <a:r>
              <a:rPr lang="en-US" sz="2300" dirty="0"/>
              <a:t> </a:t>
            </a:r>
            <a:r>
              <a:rPr lang="en-US" sz="2300" dirty="0" smtClean="0"/>
              <a:t>row, double width) </a:t>
            </a:r>
            <a:r>
              <a:rPr lang="en-US" sz="2300" dirty="0"/>
              <a:t>{ </a:t>
            </a:r>
          </a:p>
          <a:p>
            <a:r>
              <a:rPr lang="en-US" sz="2300" dirty="0" smtClean="0"/>
              <a:t>   if (width == 1) {</a:t>
            </a:r>
          </a:p>
          <a:p>
            <a:r>
              <a:rPr lang="en-US" sz="2300" dirty="0"/>
              <a:t> </a:t>
            </a:r>
            <a:r>
              <a:rPr lang="en-US" sz="2300" dirty="0" smtClean="0"/>
              <a:t>      cs1010_print_string(“#”);</a:t>
            </a:r>
          </a:p>
          <a:p>
            <a:r>
              <a:rPr lang="en-US" sz="2300" dirty="0" smtClean="0"/>
              <a:t>   } else if (row == 0 || row == width - 1) {</a:t>
            </a:r>
          </a:p>
          <a:p>
            <a:r>
              <a:rPr lang="en-US" sz="2300" dirty="0"/>
              <a:t> </a:t>
            </a:r>
            <a:r>
              <a:rPr lang="en-US" sz="2300" dirty="0" smtClean="0"/>
              <a:t>      </a:t>
            </a:r>
            <a:r>
              <a:rPr lang="en-US" sz="2300" dirty="0" err="1" smtClean="0"/>
              <a:t>print_line</a:t>
            </a:r>
            <a:r>
              <a:rPr lang="en-US" sz="2300" dirty="0" smtClean="0"/>
              <a:t>(width); // prints a line of ’#’ only</a:t>
            </a:r>
          </a:p>
          <a:p>
            <a:r>
              <a:rPr lang="en-US" sz="2300" dirty="0"/>
              <a:t> </a:t>
            </a:r>
            <a:r>
              <a:rPr lang="en-US" sz="2300" dirty="0" smtClean="0"/>
              <a:t>  } else if (row == 1 || row == width - 2) {</a:t>
            </a:r>
          </a:p>
          <a:p>
            <a:r>
              <a:rPr lang="en-US" sz="2300" dirty="0" smtClean="0"/>
              <a:t>      </a:t>
            </a:r>
          </a:p>
          <a:p>
            <a:r>
              <a:rPr lang="en-US" sz="2300" dirty="0"/>
              <a:t> </a:t>
            </a:r>
            <a:r>
              <a:rPr lang="en-US" sz="2300" dirty="0" smtClean="0"/>
              <a:t>  } else {</a:t>
            </a:r>
          </a:p>
          <a:p>
            <a:r>
              <a:rPr lang="en-US" sz="2300" dirty="0"/>
              <a:t> </a:t>
            </a:r>
            <a:r>
              <a:rPr lang="en-US" sz="2300" dirty="0" smtClean="0"/>
              <a:t>     </a:t>
            </a:r>
          </a:p>
          <a:p>
            <a:r>
              <a:rPr lang="en-US" sz="2300" dirty="0" smtClean="0"/>
              <a:t>    }</a:t>
            </a:r>
            <a:endParaRPr lang="en-US" sz="2300" dirty="0"/>
          </a:p>
          <a:p>
            <a:r>
              <a:rPr lang="en-US" sz="2300" dirty="0" smtClean="0"/>
              <a:t>} </a:t>
            </a:r>
            <a:endParaRPr lang="en-US" sz="2300" dirty="0"/>
          </a:p>
          <a:p>
            <a:r>
              <a:rPr lang="en-US" sz="2300" dirty="0"/>
              <a:t/>
            </a:r>
            <a:br>
              <a:rPr lang="en-US" sz="2300" dirty="0"/>
            </a:b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12020889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PE1</a:t>
            </a:r>
            <a:br>
              <a:rPr lang="en-US" dirty="0" smtClean="0"/>
            </a:br>
            <a:r>
              <a:rPr lang="en-US" sz="3000" dirty="0" smtClean="0"/>
              <a:t>Square</a:t>
            </a:r>
            <a:endParaRPr lang="en-US" sz="3000" dirty="0"/>
          </a:p>
        </p:txBody>
      </p:sp>
      <p:sp>
        <p:nvSpPr>
          <p:cNvPr id="3" name="Rectangle 2"/>
          <p:cNvSpPr/>
          <p:nvPr/>
        </p:nvSpPr>
        <p:spPr>
          <a:xfrm>
            <a:off x="1028700" y="1894701"/>
            <a:ext cx="749948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000" dirty="0" smtClean="0"/>
              <a:t>Case 3: When the row is a spacing row</a:t>
            </a:r>
            <a:endParaRPr lang="en-US" sz="3000" dirty="0"/>
          </a:p>
        </p:txBody>
      </p:sp>
      <p:sp>
        <p:nvSpPr>
          <p:cNvPr id="5" name="Rectangle 4"/>
          <p:cNvSpPr/>
          <p:nvPr/>
        </p:nvSpPr>
        <p:spPr>
          <a:xfrm>
            <a:off x="804764" y="2725698"/>
            <a:ext cx="8507187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void </a:t>
            </a:r>
            <a:r>
              <a:rPr lang="en-US" sz="2000" dirty="0" err="1" smtClean="0"/>
              <a:t>print_square</a:t>
            </a:r>
            <a:r>
              <a:rPr lang="en-US" sz="2000" dirty="0" smtClean="0"/>
              <a:t>(double</a:t>
            </a:r>
            <a:r>
              <a:rPr lang="en-US" sz="2000" dirty="0"/>
              <a:t> </a:t>
            </a:r>
            <a:r>
              <a:rPr lang="en-US" sz="2000" dirty="0" smtClean="0"/>
              <a:t>row, double width) </a:t>
            </a:r>
            <a:r>
              <a:rPr lang="en-US" sz="2000" dirty="0"/>
              <a:t>{ </a:t>
            </a:r>
          </a:p>
          <a:p>
            <a:r>
              <a:rPr lang="en-US" sz="2000" dirty="0" smtClean="0"/>
              <a:t>   if (width == 1) {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 cs1010_print_string(“#”);</a:t>
            </a:r>
          </a:p>
          <a:p>
            <a:r>
              <a:rPr lang="en-US" sz="2000" dirty="0" smtClean="0"/>
              <a:t>   } else if (row == 0 || row == width - 1) {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 </a:t>
            </a:r>
            <a:r>
              <a:rPr lang="en-US" sz="2000" dirty="0" err="1" smtClean="0"/>
              <a:t>print_line</a:t>
            </a:r>
            <a:r>
              <a:rPr lang="en-US" sz="2000" dirty="0" smtClean="0"/>
              <a:t>(width); // prints a line of ’#’ only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} else if (row == 1 || row == width - 2) {</a:t>
            </a:r>
          </a:p>
          <a:p>
            <a:r>
              <a:rPr lang="en-US" sz="2000" dirty="0" smtClean="0"/>
              <a:t>       </a:t>
            </a:r>
            <a:r>
              <a:rPr lang="en-US" sz="2000" dirty="0" err="1" smtClean="0"/>
              <a:t>print_border</a:t>
            </a:r>
            <a:r>
              <a:rPr lang="en-US" sz="2000" dirty="0" smtClean="0"/>
              <a:t>(width); // prints a line of “ “ with first and last char “#”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} else {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</a:t>
            </a:r>
          </a:p>
          <a:p>
            <a:r>
              <a:rPr lang="en-US" sz="2000" dirty="0" smtClean="0"/>
              <a:t>    }</a:t>
            </a:r>
            <a:endParaRPr lang="en-US" sz="2000" dirty="0"/>
          </a:p>
          <a:p>
            <a:r>
              <a:rPr lang="en-US" sz="2000" dirty="0" smtClean="0"/>
              <a:t>} </a:t>
            </a:r>
            <a:endParaRPr lang="en-US" sz="2000" dirty="0"/>
          </a:p>
          <a:p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622392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PE1</a:t>
            </a:r>
            <a:br>
              <a:rPr lang="en-US" dirty="0" smtClean="0"/>
            </a:br>
            <a:r>
              <a:rPr lang="en-US" sz="3000" dirty="0" smtClean="0"/>
              <a:t>Square</a:t>
            </a:r>
            <a:endParaRPr lang="en-US" sz="3000" dirty="0"/>
          </a:p>
        </p:txBody>
      </p:sp>
      <p:sp>
        <p:nvSpPr>
          <p:cNvPr id="3" name="Rectangle 2"/>
          <p:cNvSpPr/>
          <p:nvPr/>
        </p:nvSpPr>
        <p:spPr>
          <a:xfrm>
            <a:off x="1028700" y="1894701"/>
            <a:ext cx="749948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000" dirty="0" smtClean="0"/>
              <a:t>Case 4: Draw the square recursively</a:t>
            </a:r>
            <a:endParaRPr lang="en-US" sz="3000" dirty="0"/>
          </a:p>
        </p:txBody>
      </p:sp>
      <p:sp>
        <p:nvSpPr>
          <p:cNvPr id="5" name="Rectangle 4"/>
          <p:cNvSpPr/>
          <p:nvPr/>
        </p:nvSpPr>
        <p:spPr>
          <a:xfrm>
            <a:off x="823425" y="2632392"/>
            <a:ext cx="8507187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void </a:t>
            </a:r>
            <a:r>
              <a:rPr lang="en-US" sz="2000" dirty="0" err="1" smtClean="0"/>
              <a:t>print_square</a:t>
            </a:r>
            <a:r>
              <a:rPr lang="en-US" sz="2000" dirty="0" smtClean="0"/>
              <a:t>(double</a:t>
            </a:r>
            <a:r>
              <a:rPr lang="en-US" sz="2000" dirty="0"/>
              <a:t> </a:t>
            </a:r>
            <a:r>
              <a:rPr lang="en-US" sz="2000" dirty="0" smtClean="0"/>
              <a:t>row, double width) </a:t>
            </a:r>
            <a:r>
              <a:rPr lang="en-US" sz="2000" dirty="0"/>
              <a:t>{ </a:t>
            </a:r>
          </a:p>
          <a:p>
            <a:r>
              <a:rPr lang="en-US" sz="2000" dirty="0" smtClean="0"/>
              <a:t>   if (width == 1) {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 cs1010_print_string(“#”);</a:t>
            </a:r>
          </a:p>
          <a:p>
            <a:r>
              <a:rPr lang="en-US" sz="2000" dirty="0" smtClean="0"/>
              <a:t>   } else if (row == 0 || row == width - 1) {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 </a:t>
            </a:r>
            <a:r>
              <a:rPr lang="en-US" sz="2000" dirty="0" err="1" smtClean="0"/>
              <a:t>print_line</a:t>
            </a:r>
            <a:r>
              <a:rPr lang="en-US" sz="2000" dirty="0" smtClean="0"/>
              <a:t>(width); // prints a line of ’#’ only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} else if (row == 1 || row == width - 2) {</a:t>
            </a:r>
          </a:p>
          <a:p>
            <a:r>
              <a:rPr lang="en-US" sz="2000" dirty="0" smtClean="0"/>
              <a:t>       </a:t>
            </a:r>
            <a:r>
              <a:rPr lang="en-US" sz="2000" dirty="0" err="1" smtClean="0"/>
              <a:t>print_border</a:t>
            </a:r>
            <a:r>
              <a:rPr lang="en-US" sz="2000" dirty="0" smtClean="0"/>
              <a:t>(width); // prints a line of “ “ with first and last char “#”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} else {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 cs1010_print_string(”# ”);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 </a:t>
            </a:r>
            <a:r>
              <a:rPr lang="en-US" sz="2000" dirty="0" err="1" smtClean="0"/>
              <a:t>print_square</a:t>
            </a:r>
            <a:r>
              <a:rPr lang="en-US" sz="2000" dirty="0" smtClean="0"/>
              <a:t>(row </a:t>
            </a:r>
            <a:r>
              <a:rPr lang="mr-IN" sz="2000" dirty="0" smtClean="0"/>
              <a:t>–</a:t>
            </a:r>
            <a:r>
              <a:rPr lang="en-US" sz="2000" dirty="0" smtClean="0"/>
              <a:t> 2, width </a:t>
            </a:r>
            <a:r>
              <a:rPr lang="mr-IN" sz="2000" dirty="0" smtClean="0"/>
              <a:t>–</a:t>
            </a:r>
            <a:r>
              <a:rPr lang="en-US" sz="2000" dirty="0" smtClean="0"/>
              <a:t> 4);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 cs1010_print_string(“ #”);</a:t>
            </a:r>
          </a:p>
          <a:p>
            <a:r>
              <a:rPr lang="en-US" sz="2000" dirty="0" smtClean="0"/>
              <a:t>    }</a:t>
            </a:r>
            <a:endParaRPr lang="en-US" sz="2000" dirty="0"/>
          </a:p>
          <a:p>
            <a:r>
              <a:rPr lang="en-US" sz="2000" dirty="0" smtClean="0"/>
              <a:t>} </a:t>
            </a:r>
            <a:endParaRPr lang="en-US" sz="2000" dirty="0"/>
          </a:p>
          <a:p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21649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PE1</a:t>
            </a:r>
            <a:br>
              <a:rPr lang="en-US" dirty="0" smtClean="0"/>
            </a:br>
            <a:r>
              <a:rPr lang="en-US" sz="3000" dirty="0" smtClean="0"/>
              <a:t>Digits</a:t>
            </a:r>
            <a:endParaRPr lang="en-US" sz="3000" dirty="0"/>
          </a:p>
        </p:txBody>
      </p:sp>
      <p:sp>
        <p:nvSpPr>
          <p:cNvPr id="3" name="Rectangle 2"/>
          <p:cNvSpPr/>
          <p:nvPr/>
        </p:nvSpPr>
        <p:spPr>
          <a:xfrm>
            <a:off x="1028700" y="2171700"/>
            <a:ext cx="749948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000" dirty="0" smtClean="0"/>
              <a:t>Try and solve the question now.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976931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23B8801-9337-ED46-BE48-FA72B01E1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932"/>
            <a:ext cx="9144000" cy="3571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FADE39D-33B6-9D4F-833E-BBC29853C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78404"/>
            <a:ext cx="91440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2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PE1</a:t>
            </a:r>
            <a:br>
              <a:rPr lang="en-US" dirty="0" smtClean="0"/>
            </a:br>
            <a:r>
              <a:rPr lang="en-US" sz="3000" dirty="0" smtClean="0"/>
              <a:t>Digits</a:t>
            </a:r>
            <a:endParaRPr lang="en-US" sz="3000" dirty="0"/>
          </a:p>
        </p:txBody>
      </p:sp>
      <p:sp>
        <p:nvSpPr>
          <p:cNvPr id="3" name="Rectangle 2"/>
          <p:cNvSpPr/>
          <p:nvPr/>
        </p:nvSpPr>
        <p:spPr>
          <a:xfrm>
            <a:off x="1028700" y="2171700"/>
            <a:ext cx="749948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000" dirty="0" smtClean="0"/>
              <a:t>Store the results and loop through the number while the number is &gt; 0</a:t>
            </a:r>
            <a:endParaRPr lang="en-US" sz="3000" dirty="0"/>
          </a:p>
        </p:txBody>
      </p:sp>
      <p:sp>
        <p:nvSpPr>
          <p:cNvPr id="5" name="Rectangle 4"/>
          <p:cNvSpPr/>
          <p:nvPr/>
        </p:nvSpPr>
        <p:spPr>
          <a:xfrm>
            <a:off x="1028700" y="3657600"/>
            <a:ext cx="64171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 smtClean="0"/>
              <a:t>long </a:t>
            </a:r>
            <a:r>
              <a:rPr lang="en-US" sz="3000" dirty="0" err="1" smtClean="0"/>
              <a:t>longest_count</a:t>
            </a:r>
            <a:r>
              <a:rPr lang="en-US" sz="3000" dirty="0" smtClean="0"/>
              <a:t> = -1;</a:t>
            </a:r>
          </a:p>
          <a:p>
            <a:r>
              <a:rPr lang="en-US" sz="3000" dirty="0" smtClean="0"/>
              <a:t>long </a:t>
            </a:r>
            <a:r>
              <a:rPr lang="en-US" sz="3000" dirty="0" err="1" smtClean="0"/>
              <a:t>longest_digit</a:t>
            </a:r>
            <a:r>
              <a:rPr lang="en-US" sz="3000" dirty="0" smtClean="0"/>
              <a:t>;</a:t>
            </a:r>
          </a:p>
          <a:p>
            <a:r>
              <a:rPr lang="en-US" sz="3000" dirty="0" smtClean="0"/>
              <a:t>long </a:t>
            </a:r>
            <a:r>
              <a:rPr lang="en-US" sz="3000" dirty="0" err="1" smtClean="0"/>
              <a:t>current_count</a:t>
            </a:r>
            <a:r>
              <a:rPr lang="en-US" sz="3000" dirty="0" smtClean="0"/>
              <a:t> = 0;</a:t>
            </a:r>
          </a:p>
          <a:p>
            <a:r>
              <a:rPr lang="en-US" sz="3000" dirty="0" smtClean="0"/>
              <a:t>long </a:t>
            </a:r>
            <a:r>
              <a:rPr lang="en-US" sz="3000" dirty="0" err="1" smtClean="0"/>
              <a:t>current_digit</a:t>
            </a:r>
            <a:r>
              <a:rPr lang="en-US" sz="3000" dirty="0" smtClean="0"/>
              <a:t> = n % 10;</a:t>
            </a:r>
            <a:endParaRPr lang="en-US" sz="3000" dirty="0"/>
          </a:p>
          <a:p>
            <a:r>
              <a:rPr lang="en-US" sz="3000" dirty="0"/>
              <a:t/>
            </a:r>
            <a:br>
              <a:rPr lang="en-US" sz="3000" dirty="0"/>
            </a:b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5017036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last class</a:t>
            </a:r>
            <a:br>
              <a:rPr lang="en-US" dirty="0" smtClean="0"/>
            </a:br>
            <a:r>
              <a:rPr lang="en-US" sz="3000" dirty="0" smtClean="0"/>
              <a:t>Binary search variation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028699" y="2171699"/>
            <a:ext cx="7891365" cy="4359729"/>
          </a:xfrm>
          <a:prstGeom prst="rect">
            <a:avLst/>
          </a:prstGeom>
        </p:spPr>
        <p:txBody>
          <a:bodyPr/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/>
              <a:t>Task: Modify binary search (recursive version or otherwise) so it returns: </a:t>
            </a:r>
          </a:p>
          <a:p>
            <a:pPr algn="just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3000" dirty="0" smtClean="0"/>
              <a:t>a position k such that a[k] &lt;= q &lt;= a[k + 1]</a:t>
            </a:r>
          </a:p>
          <a:p>
            <a:pPr algn="just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3000" dirty="0" smtClean="0"/>
              <a:t>-1 if q is smaller than a[0]</a:t>
            </a:r>
          </a:p>
          <a:p>
            <a:pPr algn="just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3000" dirty="0" smtClean="0"/>
              <a:t>n-1 if q is larger than a[n </a:t>
            </a:r>
            <a:r>
              <a:rPr lang="mr-IN" sz="3000" dirty="0" smtClean="0"/>
              <a:t>–</a:t>
            </a:r>
            <a:r>
              <a:rPr lang="en-US" sz="3000" dirty="0" smtClean="0"/>
              <a:t> 1]</a:t>
            </a:r>
          </a:p>
          <a:p>
            <a:pPr algn="just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3000" dirty="0"/>
          </a:p>
          <a:p>
            <a:pPr algn="just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3000" dirty="0" smtClean="0"/>
          </a:p>
          <a:p>
            <a:pPr marL="0" indent="0" algn="just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/>
              <a:t>(basically this is the position k that we can insert q to keep the array sorted)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63994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28700" y="1636236"/>
            <a:ext cx="72009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6A737D"/>
                </a:solidFill>
              </a:rPr>
              <a:t>/**</a:t>
            </a:r>
            <a:r>
              <a:rPr lang="en-US" sz="1600" dirty="0"/>
              <a:t> </a:t>
            </a:r>
            <a:endParaRPr lang="en-US" sz="1600" dirty="0" smtClean="0"/>
          </a:p>
          <a:p>
            <a:r>
              <a:rPr lang="en-US" sz="1600" dirty="0">
                <a:solidFill>
                  <a:srgbClr val="6A737D"/>
                </a:solidFill>
              </a:rPr>
              <a:t> * Look for index which q can be inserted to maintain sorted list.</a:t>
            </a:r>
            <a:r>
              <a:rPr lang="en-US" sz="1600" dirty="0"/>
              <a:t> </a:t>
            </a:r>
            <a:endParaRPr lang="en-US" sz="1600" dirty="0" smtClean="0"/>
          </a:p>
          <a:p>
            <a:r>
              <a:rPr lang="en-US" sz="1600" dirty="0" smtClean="0">
                <a:solidFill>
                  <a:srgbClr val="6A737D"/>
                </a:solidFill>
              </a:rPr>
              <a:t> *</a:t>
            </a:r>
            <a:r>
              <a:rPr lang="en-US" sz="1600" dirty="0" smtClean="0"/>
              <a:t> </a:t>
            </a:r>
          </a:p>
          <a:p>
            <a:r>
              <a:rPr lang="en-US" sz="1600" dirty="0">
                <a:solidFill>
                  <a:srgbClr val="6A737D"/>
                </a:solidFill>
              </a:rPr>
              <a:t> </a:t>
            </a:r>
            <a:r>
              <a:rPr lang="en-US" sz="1600" dirty="0" smtClean="0">
                <a:solidFill>
                  <a:srgbClr val="6A737D"/>
                </a:solidFill>
              </a:rPr>
              <a:t>* </a:t>
            </a:r>
            <a:r>
              <a:rPr lang="en-US" sz="1600" dirty="0">
                <a:solidFill>
                  <a:srgbClr val="6A737D"/>
                </a:solidFill>
              </a:rPr>
              <a:t>@pre list is sorted</a:t>
            </a:r>
            <a:r>
              <a:rPr lang="en-US" sz="1600" dirty="0"/>
              <a:t> </a:t>
            </a:r>
            <a:endParaRPr lang="en-US" sz="1600" dirty="0" smtClean="0"/>
          </a:p>
          <a:p>
            <a:r>
              <a:rPr lang="en-US" sz="1600" dirty="0" smtClean="0">
                <a:solidFill>
                  <a:srgbClr val="6A737D"/>
                </a:solidFill>
              </a:rPr>
              <a:t>*/</a:t>
            </a:r>
            <a:r>
              <a:rPr lang="en-US" sz="1600" dirty="0" smtClean="0"/>
              <a:t> </a:t>
            </a:r>
          </a:p>
          <a:p>
            <a:r>
              <a:rPr lang="en-US" sz="1600" dirty="0" smtClean="0">
                <a:solidFill>
                  <a:srgbClr val="D73A49"/>
                </a:solidFill>
              </a:rPr>
              <a:t>long</a:t>
            </a:r>
            <a:r>
              <a:rPr lang="en-US" sz="1600" dirty="0" smtClean="0"/>
              <a:t> </a:t>
            </a:r>
            <a:r>
              <a:rPr lang="en-US" sz="1600" dirty="0">
                <a:solidFill>
                  <a:srgbClr val="6F42C1"/>
                </a:solidFill>
              </a:rPr>
              <a:t>search</a:t>
            </a:r>
            <a:r>
              <a:rPr lang="en-US" sz="1600" dirty="0"/>
              <a:t>(</a:t>
            </a:r>
            <a:r>
              <a:rPr lang="en-US" sz="1600" dirty="0" err="1">
                <a:solidFill>
                  <a:srgbClr val="D73A49"/>
                </a:solidFill>
              </a:rPr>
              <a:t>const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D73A49"/>
                </a:solidFill>
              </a:rPr>
              <a:t>long</a:t>
            </a:r>
            <a:r>
              <a:rPr lang="en-US" sz="1600" dirty="0"/>
              <a:t> list[], </a:t>
            </a:r>
            <a:r>
              <a:rPr lang="en-US" sz="1600" dirty="0">
                <a:solidFill>
                  <a:srgbClr val="D73A49"/>
                </a:solidFill>
              </a:rPr>
              <a:t>long</a:t>
            </a:r>
            <a:r>
              <a:rPr lang="en-US" sz="1600" dirty="0"/>
              <a:t> </a:t>
            </a:r>
            <a:r>
              <a:rPr lang="en-US" sz="1600" dirty="0" err="1"/>
              <a:t>len</a:t>
            </a:r>
            <a:r>
              <a:rPr lang="en-US" sz="1600" dirty="0"/>
              <a:t>, </a:t>
            </a:r>
            <a:r>
              <a:rPr lang="en-US" sz="1600" dirty="0">
                <a:solidFill>
                  <a:srgbClr val="D73A49"/>
                </a:solidFill>
              </a:rPr>
              <a:t>long</a:t>
            </a:r>
            <a:r>
              <a:rPr lang="en-US" sz="1600" dirty="0"/>
              <a:t> q) { </a:t>
            </a:r>
            <a:endParaRPr lang="en-US" sz="1600" dirty="0" smtClean="0"/>
          </a:p>
          <a:p>
            <a:r>
              <a:rPr lang="en-US" sz="1600" dirty="0">
                <a:solidFill>
                  <a:srgbClr val="D73A49"/>
                </a:solidFill>
              </a:rPr>
              <a:t> </a:t>
            </a:r>
            <a:r>
              <a:rPr lang="en-US" sz="1600" dirty="0" smtClean="0">
                <a:solidFill>
                  <a:srgbClr val="D73A49"/>
                </a:solidFill>
              </a:rPr>
              <a:t> long</a:t>
            </a:r>
            <a:r>
              <a:rPr lang="en-US" sz="1600" dirty="0" smtClean="0"/>
              <a:t> </a:t>
            </a:r>
            <a:r>
              <a:rPr lang="en-US" sz="1600" dirty="0" err="1"/>
              <a:t>i</a:t>
            </a:r>
            <a:r>
              <a:rPr lang="en-US" sz="1600" dirty="0"/>
              <a:t> = </a:t>
            </a:r>
            <a:r>
              <a:rPr lang="en-US" sz="1600" dirty="0">
                <a:solidFill>
                  <a:srgbClr val="005CC5"/>
                </a:solidFill>
              </a:rPr>
              <a:t>0</a:t>
            </a:r>
            <a:r>
              <a:rPr lang="en-US" sz="1600" dirty="0" smtClean="0"/>
              <a:t>; 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</a:t>
            </a:r>
            <a:r>
              <a:rPr lang="en-US" sz="1600" dirty="0">
                <a:solidFill>
                  <a:srgbClr val="D73A49"/>
                </a:solidFill>
              </a:rPr>
              <a:t>long</a:t>
            </a:r>
            <a:r>
              <a:rPr lang="en-US" sz="1600" dirty="0"/>
              <a:t> j = len-</a:t>
            </a:r>
            <a:r>
              <a:rPr lang="en-US" sz="1600" dirty="0">
                <a:solidFill>
                  <a:srgbClr val="005CC5"/>
                </a:solidFill>
              </a:rPr>
              <a:t>1</a:t>
            </a:r>
            <a:r>
              <a:rPr lang="en-US" sz="1600" dirty="0" smtClean="0"/>
              <a:t>;</a:t>
            </a:r>
          </a:p>
          <a:p>
            <a:r>
              <a:rPr lang="en-US" sz="1600" dirty="0" smtClean="0"/>
              <a:t>  </a:t>
            </a:r>
            <a:r>
              <a:rPr lang="en-US" sz="1600" dirty="0" smtClean="0">
                <a:solidFill>
                  <a:srgbClr val="D73A49"/>
                </a:solidFill>
              </a:rPr>
              <a:t>while</a:t>
            </a:r>
            <a:r>
              <a:rPr lang="en-US" sz="1600" dirty="0" smtClean="0"/>
              <a:t> </a:t>
            </a:r>
            <a:r>
              <a:rPr lang="en-US" sz="1600" dirty="0"/>
              <a:t>(</a:t>
            </a:r>
            <a:r>
              <a:rPr lang="en-US" sz="1600" dirty="0" err="1"/>
              <a:t>i</a:t>
            </a:r>
            <a:r>
              <a:rPr lang="en-US" sz="1600" dirty="0"/>
              <a:t> &lt;= j) </a:t>
            </a:r>
            <a:r>
              <a:rPr lang="en-US" sz="1600" dirty="0" smtClean="0"/>
              <a:t>{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</a:t>
            </a:r>
            <a:r>
              <a:rPr lang="en-US" sz="1600" dirty="0" smtClean="0">
                <a:solidFill>
                  <a:srgbClr val="D73A49"/>
                </a:solidFill>
              </a:rPr>
              <a:t>long</a:t>
            </a:r>
            <a:r>
              <a:rPr lang="en-US" sz="1600" dirty="0" smtClean="0"/>
              <a:t> </a:t>
            </a:r>
            <a:r>
              <a:rPr lang="en-US" sz="1600" dirty="0"/>
              <a:t>mid = (</a:t>
            </a:r>
            <a:r>
              <a:rPr lang="en-US" sz="1600" dirty="0" err="1"/>
              <a:t>i+j</a:t>
            </a:r>
            <a:r>
              <a:rPr lang="en-US" sz="1600" dirty="0"/>
              <a:t>)/</a:t>
            </a:r>
            <a:r>
              <a:rPr lang="en-US" sz="1600" dirty="0">
                <a:solidFill>
                  <a:srgbClr val="005CC5"/>
                </a:solidFill>
              </a:rPr>
              <a:t>2</a:t>
            </a:r>
            <a:r>
              <a:rPr lang="en-US" sz="1600" dirty="0"/>
              <a:t>; </a:t>
            </a:r>
            <a:endParaRPr lang="en-US" sz="1600" dirty="0" smtClean="0"/>
          </a:p>
          <a:p>
            <a:r>
              <a:rPr lang="en-US" sz="1600" dirty="0">
                <a:solidFill>
                  <a:srgbClr val="D73A49"/>
                </a:solidFill>
              </a:rPr>
              <a:t> </a:t>
            </a:r>
            <a:r>
              <a:rPr lang="en-US" sz="1600" dirty="0" smtClean="0">
                <a:solidFill>
                  <a:srgbClr val="D73A49"/>
                </a:solidFill>
              </a:rPr>
              <a:t>   if</a:t>
            </a:r>
            <a:r>
              <a:rPr lang="en-US" sz="1600" dirty="0" smtClean="0"/>
              <a:t> </a:t>
            </a:r>
            <a:r>
              <a:rPr lang="en-US" sz="1600" dirty="0"/>
              <a:t>(list[mid] == q) { </a:t>
            </a:r>
            <a:endParaRPr lang="en-US" sz="1600" dirty="0" smtClean="0"/>
          </a:p>
          <a:p>
            <a:r>
              <a:rPr lang="en-US" sz="1600" dirty="0">
                <a:solidFill>
                  <a:srgbClr val="D73A49"/>
                </a:solidFill>
              </a:rPr>
              <a:t> </a:t>
            </a:r>
            <a:r>
              <a:rPr lang="en-US" sz="1600" dirty="0" smtClean="0">
                <a:solidFill>
                  <a:srgbClr val="D73A49"/>
                </a:solidFill>
              </a:rPr>
              <a:t>     return</a:t>
            </a:r>
            <a:r>
              <a:rPr lang="en-US" sz="1600" dirty="0" smtClean="0"/>
              <a:t> </a:t>
            </a:r>
            <a:r>
              <a:rPr lang="en-US" sz="1600" dirty="0"/>
              <a:t>mid</a:t>
            </a:r>
            <a:r>
              <a:rPr lang="en-US" sz="1600" dirty="0" smtClean="0"/>
              <a:t>;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</a:t>
            </a:r>
            <a:r>
              <a:rPr lang="en-US" sz="1600" dirty="0"/>
              <a:t>} </a:t>
            </a:r>
            <a:r>
              <a:rPr lang="en-US" sz="1600" dirty="0">
                <a:solidFill>
                  <a:srgbClr val="D73A49"/>
                </a:solidFill>
              </a:rPr>
              <a:t>if</a:t>
            </a:r>
            <a:r>
              <a:rPr lang="en-US" sz="1600" dirty="0"/>
              <a:t> (list[mid] &gt; q) </a:t>
            </a:r>
            <a:r>
              <a:rPr lang="en-US" sz="1600" dirty="0" smtClean="0"/>
              <a:t>{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 </a:t>
            </a:r>
            <a:r>
              <a:rPr lang="en-US" sz="1600" dirty="0"/>
              <a:t>j = mid-</a:t>
            </a:r>
            <a:r>
              <a:rPr lang="en-US" sz="1600" dirty="0">
                <a:solidFill>
                  <a:srgbClr val="005CC5"/>
                </a:solidFill>
              </a:rPr>
              <a:t>1</a:t>
            </a:r>
            <a:r>
              <a:rPr lang="en-US" sz="1600" dirty="0" smtClean="0"/>
              <a:t>;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} </a:t>
            </a:r>
            <a:r>
              <a:rPr lang="en-US" sz="1600" dirty="0" smtClean="0">
                <a:solidFill>
                  <a:srgbClr val="D73A49"/>
                </a:solidFill>
              </a:rPr>
              <a:t>else</a:t>
            </a:r>
            <a:r>
              <a:rPr lang="en-US" sz="1600" dirty="0" smtClean="0"/>
              <a:t> {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 </a:t>
            </a:r>
            <a:r>
              <a:rPr lang="en-US" sz="1600" dirty="0" err="1"/>
              <a:t>i</a:t>
            </a:r>
            <a:r>
              <a:rPr lang="en-US" sz="1600" dirty="0"/>
              <a:t> = mid+</a:t>
            </a:r>
            <a:r>
              <a:rPr lang="en-US" sz="1600" dirty="0">
                <a:solidFill>
                  <a:srgbClr val="005CC5"/>
                </a:solidFill>
              </a:rPr>
              <a:t>1</a:t>
            </a:r>
            <a:r>
              <a:rPr lang="en-US" sz="1600" dirty="0" smtClean="0"/>
              <a:t>;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</a:t>
            </a:r>
            <a:r>
              <a:rPr lang="en-US" sz="1600" dirty="0"/>
              <a:t>} </a:t>
            </a:r>
            <a:endParaRPr lang="en-US" sz="1600" dirty="0" smtClean="0"/>
          </a:p>
          <a:p>
            <a:r>
              <a:rPr lang="en-US" sz="1600" dirty="0"/>
              <a:t> </a:t>
            </a:r>
            <a:r>
              <a:rPr lang="en-US" sz="1600" dirty="0" smtClean="0"/>
              <a:t> } </a:t>
            </a:r>
          </a:p>
          <a:p>
            <a:r>
              <a:rPr lang="en-US" sz="1600" dirty="0">
                <a:solidFill>
                  <a:srgbClr val="D73A49"/>
                </a:solidFill>
              </a:rPr>
              <a:t> </a:t>
            </a:r>
            <a:r>
              <a:rPr lang="en-US" sz="1600" dirty="0" smtClean="0">
                <a:solidFill>
                  <a:srgbClr val="D73A49"/>
                </a:solidFill>
              </a:rPr>
              <a:t> return</a:t>
            </a:r>
            <a:r>
              <a:rPr lang="en-US" sz="1600" dirty="0" smtClean="0"/>
              <a:t> </a:t>
            </a:r>
            <a:r>
              <a:rPr lang="en-US" sz="1600" dirty="0" err="1" smtClean="0"/>
              <a:t>i</a:t>
            </a:r>
            <a:r>
              <a:rPr lang="en-US" sz="1600" dirty="0" smtClean="0"/>
              <a:t> - </a:t>
            </a:r>
            <a:r>
              <a:rPr lang="en-US" sz="1600" dirty="0" smtClean="0">
                <a:solidFill>
                  <a:srgbClr val="005CC5"/>
                </a:solidFill>
              </a:rPr>
              <a:t>1</a:t>
            </a:r>
            <a:r>
              <a:rPr lang="en-US" sz="1600" dirty="0" smtClean="0"/>
              <a:t>;  </a:t>
            </a:r>
            <a:r>
              <a:rPr lang="en-US" sz="1600" dirty="0" smtClean="0">
                <a:solidFill>
                  <a:srgbClr val="6A737D"/>
                </a:solidFill>
              </a:rPr>
              <a:t>// change this line only </a:t>
            </a:r>
            <a:endParaRPr lang="en-US" sz="1600" dirty="0" smtClean="0"/>
          </a:p>
          <a:p>
            <a:r>
              <a:rPr lang="en-US" sz="1600" dirty="0" smtClean="0"/>
              <a:t> </a:t>
            </a:r>
            <a:r>
              <a:rPr lang="en-US" sz="1600" dirty="0"/>
              <a:t>}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From last class</a:t>
            </a:r>
            <a:br>
              <a:rPr lang="en-US" dirty="0" smtClean="0"/>
            </a:br>
            <a:r>
              <a:rPr lang="en-US" sz="3000" dirty="0" smtClean="0"/>
              <a:t>Binary search variation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3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1028700" y="2286000"/>
            <a:ext cx="7779398" cy="3581400"/>
          </a:xfrm>
          <a:prstGeom prst="rect">
            <a:avLst/>
          </a:prstGeom>
        </p:spPr>
        <p:txBody>
          <a:bodyPr/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 smtClean="0"/>
              <a:t>Why is this correct?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Invariant: </a:t>
            </a:r>
          </a:p>
          <a:p>
            <a:pPr marL="0" indent="0">
              <a:buNone/>
            </a:pPr>
            <a:r>
              <a:rPr lang="mr-IN" sz="3000" dirty="0" smtClean="0"/>
              <a:t>{ </a:t>
            </a:r>
            <a:r>
              <a:rPr lang="mr-IN" sz="3000" dirty="0" err="1"/>
              <a:t>q</a:t>
            </a:r>
            <a:r>
              <a:rPr lang="mr-IN" sz="3000" dirty="0"/>
              <a:t> &gt; </a:t>
            </a:r>
            <a:r>
              <a:rPr lang="mr-IN" sz="3000" dirty="0" err="1"/>
              <a:t>list</a:t>
            </a:r>
            <a:r>
              <a:rPr lang="mr-IN" sz="3000" dirty="0"/>
              <a:t>[0]..</a:t>
            </a:r>
            <a:r>
              <a:rPr lang="mr-IN" sz="3000" dirty="0" err="1"/>
              <a:t>list</a:t>
            </a:r>
            <a:r>
              <a:rPr lang="mr-IN" sz="3000" dirty="0"/>
              <a:t>[i-1</a:t>
            </a:r>
            <a:r>
              <a:rPr lang="mr-IN" sz="3000" dirty="0" smtClean="0"/>
              <a:t>] </a:t>
            </a:r>
            <a:r>
              <a:rPr lang="mr-IN" sz="3000" dirty="0" err="1"/>
              <a:t>and</a:t>
            </a:r>
            <a:r>
              <a:rPr lang="mr-IN" sz="3000" dirty="0"/>
              <a:t> </a:t>
            </a:r>
            <a:r>
              <a:rPr lang="mr-IN" sz="3000" dirty="0" err="1"/>
              <a:t>q</a:t>
            </a:r>
            <a:r>
              <a:rPr lang="mr-IN" sz="3000" dirty="0"/>
              <a:t> &lt; </a:t>
            </a:r>
            <a:r>
              <a:rPr lang="mr-IN" sz="3000" dirty="0" err="1"/>
              <a:t>list</a:t>
            </a:r>
            <a:r>
              <a:rPr lang="mr-IN" sz="3000" dirty="0"/>
              <a:t>[j+1]..</a:t>
            </a:r>
            <a:r>
              <a:rPr lang="mr-IN" sz="3000" dirty="0" err="1"/>
              <a:t>list</a:t>
            </a:r>
            <a:r>
              <a:rPr lang="mr-IN" sz="3000" dirty="0"/>
              <a:t>[n-1] }</a:t>
            </a:r>
            <a:br>
              <a:rPr lang="mr-IN" sz="3000" dirty="0"/>
            </a:br>
            <a:endParaRPr lang="en-US" sz="30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From last class</a:t>
            </a:r>
            <a:br>
              <a:rPr lang="en-US" dirty="0" smtClean="0"/>
            </a:br>
            <a:r>
              <a:rPr lang="en-US" sz="3000" dirty="0" smtClean="0"/>
              <a:t>Binary search variation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07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28700" y="1636236"/>
            <a:ext cx="72009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6A737D"/>
                </a:solidFill>
              </a:rPr>
              <a:t>/**</a:t>
            </a:r>
            <a:r>
              <a:rPr lang="en-US" sz="1600" dirty="0"/>
              <a:t> </a:t>
            </a:r>
          </a:p>
          <a:p>
            <a:r>
              <a:rPr lang="en-US" sz="1600" dirty="0">
                <a:solidFill>
                  <a:srgbClr val="6A737D"/>
                </a:solidFill>
              </a:rPr>
              <a:t>  * Look for </a:t>
            </a:r>
            <a:r>
              <a:rPr lang="en-US" sz="1600" dirty="0" smtClean="0">
                <a:solidFill>
                  <a:srgbClr val="6A737D"/>
                </a:solidFill>
              </a:rPr>
              <a:t>index which q can be inserted to maintain sorted list.</a:t>
            </a:r>
            <a:r>
              <a:rPr lang="en-US" sz="1600" dirty="0" smtClean="0"/>
              <a:t> </a:t>
            </a:r>
            <a:endParaRPr lang="en-US" sz="1600" dirty="0"/>
          </a:p>
          <a:p>
            <a:r>
              <a:rPr lang="en-US" sz="1600" dirty="0">
                <a:solidFill>
                  <a:srgbClr val="6A737D"/>
                </a:solidFill>
              </a:rPr>
              <a:t>  *</a:t>
            </a:r>
            <a:r>
              <a:rPr lang="en-US" sz="1600" dirty="0"/>
              <a:t> </a:t>
            </a:r>
          </a:p>
          <a:p>
            <a:r>
              <a:rPr lang="en-US" sz="1600" dirty="0">
                <a:solidFill>
                  <a:srgbClr val="6A737D"/>
                </a:solidFill>
              </a:rPr>
              <a:t>  * @pre list is sorted</a:t>
            </a:r>
            <a:r>
              <a:rPr lang="en-US" sz="1600" dirty="0"/>
              <a:t> </a:t>
            </a:r>
          </a:p>
          <a:p>
            <a:r>
              <a:rPr lang="en-US" sz="1600" dirty="0">
                <a:solidFill>
                  <a:srgbClr val="6A737D"/>
                </a:solidFill>
              </a:rPr>
              <a:t>*/</a:t>
            </a:r>
            <a:r>
              <a:rPr lang="en-US" sz="1600" dirty="0"/>
              <a:t> </a:t>
            </a:r>
          </a:p>
          <a:p>
            <a:r>
              <a:rPr lang="en-US" sz="1600" dirty="0" smtClean="0">
                <a:solidFill>
                  <a:srgbClr val="D73A49"/>
                </a:solidFill>
              </a:rPr>
              <a:t>long</a:t>
            </a:r>
            <a:r>
              <a:rPr lang="en-US" sz="1600" dirty="0" smtClean="0"/>
              <a:t> </a:t>
            </a:r>
            <a:r>
              <a:rPr lang="en-US" sz="1600" dirty="0">
                <a:solidFill>
                  <a:srgbClr val="6F42C1"/>
                </a:solidFill>
              </a:rPr>
              <a:t>search</a:t>
            </a:r>
            <a:r>
              <a:rPr lang="en-US" sz="1600" dirty="0"/>
              <a:t>(</a:t>
            </a:r>
            <a:r>
              <a:rPr lang="en-US" sz="1600" dirty="0" err="1">
                <a:solidFill>
                  <a:srgbClr val="D73A49"/>
                </a:solidFill>
              </a:rPr>
              <a:t>const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D73A49"/>
                </a:solidFill>
              </a:rPr>
              <a:t>long</a:t>
            </a:r>
            <a:r>
              <a:rPr lang="en-US" sz="1600" dirty="0"/>
              <a:t> list[], </a:t>
            </a:r>
            <a:r>
              <a:rPr lang="en-US" sz="1600" dirty="0">
                <a:solidFill>
                  <a:srgbClr val="D73A49"/>
                </a:solidFill>
              </a:rPr>
              <a:t>long</a:t>
            </a:r>
            <a:r>
              <a:rPr lang="en-US" sz="1600" dirty="0"/>
              <a:t> </a:t>
            </a:r>
            <a:r>
              <a:rPr lang="en-US" sz="1600" dirty="0" err="1"/>
              <a:t>len</a:t>
            </a:r>
            <a:r>
              <a:rPr lang="en-US" sz="1600" dirty="0"/>
              <a:t>, </a:t>
            </a:r>
            <a:r>
              <a:rPr lang="en-US" sz="1600" dirty="0">
                <a:solidFill>
                  <a:srgbClr val="D73A49"/>
                </a:solidFill>
              </a:rPr>
              <a:t>long</a:t>
            </a:r>
            <a:r>
              <a:rPr lang="en-US" sz="1600" dirty="0"/>
              <a:t> q) { </a:t>
            </a:r>
            <a:endParaRPr lang="en-US" sz="1600" dirty="0" smtClean="0"/>
          </a:p>
          <a:p>
            <a:r>
              <a:rPr lang="en-US" sz="1600" dirty="0">
                <a:solidFill>
                  <a:srgbClr val="D73A49"/>
                </a:solidFill>
              </a:rPr>
              <a:t> </a:t>
            </a:r>
            <a:r>
              <a:rPr lang="en-US" sz="1600" dirty="0" smtClean="0">
                <a:solidFill>
                  <a:srgbClr val="D73A49"/>
                </a:solidFill>
              </a:rPr>
              <a:t> long</a:t>
            </a:r>
            <a:r>
              <a:rPr lang="en-US" sz="1600" dirty="0" smtClean="0"/>
              <a:t> </a:t>
            </a:r>
            <a:r>
              <a:rPr lang="en-US" sz="1600" dirty="0" err="1"/>
              <a:t>i</a:t>
            </a:r>
            <a:r>
              <a:rPr lang="en-US" sz="1600" dirty="0"/>
              <a:t> = </a:t>
            </a:r>
            <a:r>
              <a:rPr lang="en-US" sz="1600" dirty="0">
                <a:solidFill>
                  <a:srgbClr val="005CC5"/>
                </a:solidFill>
              </a:rPr>
              <a:t>0</a:t>
            </a:r>
            <a:r>
              <a:rPr lang="en-US" sz="1600" dirty="0" smtClean="0"/>
              <a:t>; 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</a:t>
            </a:r>
            <a:r>
              <a:rPr lang="en-US" sz="1600" dirty="0">
                <a:solidFill>
                  <a:srgbClr val="D73A49"/>
                </a:solidFill>
              </a:rPr>
              <a:t>long</a:t>
            </a:r>
            <a:r>
              <a:rPr lang="en-US" sz="1600" dirty="0"/>
              <a:t> j = len-</a:t>
            </a:r>
            <a:r>
              <a:rPr lang="en-US" sz="1600" dirty="0">
                <a:solidFill>
                  <a:srgbClr val="005CC5"/>
                </a:solidFill>
              </a:rPr>
              <a:t>1</a:t>
            </a:r>
            <a:r>
              <a:rPr lang="en-US" sz="1600" dirty="0" smtClean="0"/>
              <a:t>;</a:t>
            </a:r>
          </a:p>
          <a:p>
            <a:r>
              <a:rPr lang="en-US" sz="1600" dirty="0" smtClean="0"/>
              <a:t>  </a:t>
            </a:r>
            <a:r>
              <a:rPr lang="en-US" sz="1600" dirty="0" smtClean="0">
                <a:solidFill>
                  <a:srgbClr val="D73A49"/>
                </a:solidFill>
              </a:rPr>
              <a:t>while</a:t>
            </a:r>
            <a:r>
              <a:rPr lang="en-US" sz="1600" dirty="0" smtClean="0"/>
              <a:t> </a:t>
            </a:r>
            <a:r>
              <a:rPr lang="en-US" sz="1600" dirty="0"/>
              <a:t>(</a:t>
            </a:r>
            <a:r>
              <a:rPr lang="en-US" sz="1600" dirty="0" err="1"/>
              <a:t>i</a:t>
            </a:r>
            <a:r>
              <a:rPr lang="en-US" sz="1600" dirty="0"/>
              <a:t> &lt;= j) </a:t>
            </a:r>
            <a:r>
              <a:rPr lang="en-US" sz="1600" dirty="0" smtClean="0"/>
              <a:t>{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</a:t>
            </a:r>
            <a:r>
              <a:rPr lang="en-US" sz="1600" dirty="0" smtClean="0">
                <a:solidFill>
                  <a:srgbClr val="D73A49"/>
                </a:solidFill>
              </a:rPr>
              <a:t>long</a:t>
            </a:r>
            <a:r>
              <a:rPr lang="en-US" sz="1600" dirty="0" smtClean="0"/>
              <a:t> </a:t>
            </a:r>
            <a:r>
              <a:rPr lang="en-US" sz="1600" dirty="0"/>
              <a:t>mid = (</a:t>
            </a:r>
            <a:r>
              <a:rPr lang="en-US" sz="1600" dirty="0" err="1"/>
              <a:t>i+j</a:t>
            </a:r>
            <a:r>
              <a:rPr lang="en-US" sz="1600" dirty="0"/>
              <a:t>)/</a:t>
            </a:r>
            <a:r>
              <a:rPr lang="en-US" sz="1600" dirty="0">
                <a:solidFill>
                  <a:srgbClr val="005CC5"/>
                </a:solidFill>
              </a:rPr>
              <a:t>2</a:t>
            </a:r>
            <a:r>
              <a:rPr lang="en-US" sz="1600" dirty="0"/>
              <a:t>; </a:t>
            </a:r>
            <a:endParaRPr lang="en-US" sz="1600" dirty="0" smtClean="0"/>
          </a:p>
          <a:p>
            <a:r>
              <a:rPr lang="en-US" sz="1600" dirty="0">
                <a:solidFill>
                  <a:srgbClr val="D73A49"/>
                </a:solidFill>
              </a:rPr>
              <a:t> </a:t>
            </a:r>
            <a:r>
              <a:rPr lang="en-US" sz="1600" dirty="0" smtClean="0">
                <a:solidFill>
                  <a:srgbClr val="D73A49"/>
                </a:solidFill>
              </a:rPr>
              <a:t>   if</a:t>
            </a:r>
            <a:r>
              <a:rPr lang="en-US" sz="1600" dirty="0" smtClean="0"/>
              <a:t> </a:t>
            </a:r>
            <a:r>
              <a:rPr lang="en-US" sz="1600" dirty="0"/>
              <a:t>(list[mid] == q) { </a:t>
            </a:r>
            <a:endParaRPr lang="en-US" sz="1600" dirty="0" smtClean="0"/>
          </a:p>
          <a:p>
            <a:r>
              <a:rPr lang="en-US" sz="1600" dirty="0">
                <a:solidFill>
                  <a:srgbClr val="D73A49"/>
                </a:solidFill>
              </a:rPr>
              <a:t> </a:t>
            </a:r>
            <a:r>
              <a:rPr lang="en-US" sz="1600" dirty="0" smtClean="0">
                <a:solidFill>
                  <a:srgbClr val="D73A49"/>
                </a:solidFill>
              </a:rPr>
              <a:t>     return</a:t>
            </a:r>
            <a:r>
              <a:rPr lang="en-US" sz="1600" dirty="0" smtClean="0"/>
              <a:t> </a:t>
            </a:r>
            <a:r>
              <a:rPr lang="en-US" sz="1600" dirty="0"/>
              <a:t>mid</a:t>
            </a:r>
            <a:r>
              <a:rPr lang="en-US" sz="1600" dirty="0" smtClean="0"/>
              <a:t>;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</a:t>
            </a:r>
            <a:r>
              <a:rPr lang="en-US" sz="1600" dirty="0"/>
              <a:t>} </a:t>
            </a:r>
            <a:r>
              <a:rPr lang="en-US" sz="1600" dirty="0">
                <a:solidFill>
                  <a:srgbClr val="D73A49"/>
                </a:solidFill>
              </a:rPr>
              <a:t>if</a:t>
            </a:r>
            <a:r>
              <a:rPr lang="en-US" sz="1600" dirty="0"/>
              <a:t> (list[mid] &gt; q) </a:t>
            </a:r>
            <a:r>
              <a:rPr lang="en-US" sz="1600" dirty="0" smtClean="0"/>
              <a:t>{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 </a:t>
            </a:r>
            <a:r>
              <a:rPr lang="en-US" sz="1600" dirty="0"/>
              <a:t>j = mid-</a:t>
            </a:r>
            <a:r>
              <a:rPr lang="en-US" sz="1600" dirty="0">
                <a:solidFill>
                  <a:srgbClr val="005CC5"/>
                </a:solidFill>
              </a:rPr>
              <a:t>1</a:t>
            </a:r>
            <a:r>
              <a:rPr lang="en-US" sz="1600" dirty="0" smtClean="0"/>
              <a:t>;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} </a:t>
            </a:r>
            <a:r>
              <a:rPr lang="en-US" sz="1600" dirty="0" smtClean="0">
                <a:solidFill>
                  <a:srgbClr val="D73A49"/>
                </a:solidFill>
              </a:rPr>
              <a:t>else</a:t>
            </a:r>
            <a:r>
              <a:rPr lang="en-US" sz="1600" dirty="0" smtClean="0"/>
              <a:t> {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 </a:t>
            </a:r>
            <a:r>
              <a:rPr lang="en-US" sz="1600" dirty="0" err="1"/>
              <a:t>i</a:t>
            </a:r>
            <a:r>
              <a:rPr lang="en-US" sz="1600" dirty="0"/>
              <a:t> = mid+</a:t>
            </a:r>
            <a:r>
              <a:rPr lang="en-US" sz="1600" dirty="0">
                <a:solidFill>
                  <a:srgbClr val="005CC5"/>
                </a:solidFill>
              </a:rPr>
              <a:t>1</a:t>
            </a:r>
            <a:r>
              <a:rPr lang="en-US" sz="1600" dirty="0" smtClean="0"/>
              <a:t>;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</a:t>
            </a:r>
            <a:r>
              <a:rPr lang="en-US" sz="1600" dirty="0"/>
              <a:t>} </a:t>
            </a:r>
            <a:endParaRPr lang="en-US" sz="1600" dirty="0" smtClean="0"/>
          </a:p>
          <a:p>
            <a:r>
              <a:rPr lang="en-US" sz="1600" dirty="0"/>
              <a:t> </a:t>
            </a:r>
            <a:r>
              <a:rPr lang="en-US" sz="1600" dirty="0" smtClean="0"/>
              <a:t> } </a:t>
            </a:r>
          </a:p>
          <a:p>
            <a:r>
              <a:rPr lang="en-US" sz="1600" dirty="0">
                <a:solidFill>
                  <a:srgbClr val="D73A49"/>
                </a:solidFill>
              </a:rPr>
              <a:t> </a:t>
            </a:r>
            <a:r>
              <a:rPr lang="en-US" sz="1600" dirty="0" smtClean="0">
                <a:solidFill>
                  <a:srgbClr val="D73A49"/>
                </a:solidFill>
              </a:rPr>
              <a:t> return</a:t>
            </a:r>
            <a:r>
              <a:rPr lang="en-US" sz="1600" dirty="0" smtClean="0"/>
              <a:t> </a:t>
            </a:r>
            <a:r>
              <a:rPr lang="en-US" sz="1600" dirty="0" err="1" smtClean="0"/>
              <a:t>i</a:t>
            </a:r>
            <a:r>
              <a:rPr lang="en-US" sz="1600" dirty="0" smtClean="0"/>
              <a:t> - </a:t>
            </a:r>
            <a:r>
              <a:rPr lang="en-US" sz="1600" dirty="0" smtClean="0">
                <a:solidFill>
                  <a:srgbClr val="005CC5"/>
                </a:solidFill>
              </a:rPr>
              <a:t>1</a:t>
            </a:r>
            <a:r>
              <a:rPr lang="en-US" sz="1600" dirty="0" smtClean="0"/>
              <a:t>;  </a:t>
            </a:r>
            <a:r>
              <a:rPr lang="en-US" sz="1600" dirty="0" smtClean="0">
                <a:solidFill>
                  <a:srgbClr val="6A737D"/>
                </a:solidFill>
              </a:rPr>
              <a:t>// change this line only </a:t>
            </a:r>
            <a:endParaRPr lang="en-US" sz="1600" dirty="0" smtClean="0"/>
          </a:p>
          <a:p>
            <a:r>
              <a:rPr lang="en-US" sz="1600" dirty="0" smtClean="0"/>
              <a:t> </a:t>
            </a:r>
            <a:r>
              <a:rPr lang="en-US" sz="1600" dirty="0"/>
              <a:t>}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From last class</a:t>
            </a:r>
            <a:br>
              <a:rPr lang="en-US" dirty="0" smtClean="0"/>
            </a:br>
            <a:r>
              <a:rPr lang="en-US" sz="3000" dirty="0" smtClean="0"/>
              <a:t>Binary search variation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243805" y="225758"/>
            <a:ext cx="3694921" cy="14104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400" dirty="0" smtClean="0"/>
              <a:t>Invariant</a:t>
            </a:r>
            <a:r>
              <a:rPr lang="en-US" sz="2400" smtClean="0"/>
              <a:t>: 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mr-IN" sz="2400" dirty="0" smtClean="0"/>
              <a:t>{ </a:t>
            </a:r>
            <a:r>
              <a:rPr lang="mr-IN" sz="2400" dirty="0" err="1"/>
              <a:t>q</a:t>
            </a:r>
            <a:r>
              <a:rPr lang="mr-IN" sz="2400" dirty="0"/>
              <a:t> &gt; </a:t>
            </a:r>
            <a:r>
              <a:rPr lang="mr-IN" sz="2400" dirty="0" err="1"/>
              <a:t>list</a:t>
            </a:r>
            <a:r>
              <a:rPr lang="mr-IN" sz="2400" dirty="0"/>
              <a:t>[0</a:t>
            </a:r>
            <a:r>
              <a:rPr lang="mr-IN" sz="2400" dirty="0" smtClean="0"/>
              <a:t>]</a:t>
            </a:r>
            <a:r>
              <a:rPr lang="en-US" sz="2400" dirty="0" smtClean="0"/>
              <a:t> </a:t>
            </a:r>
            <a:r>
              <a:rPr lang="mr-IN" sz="2400" dirty="0" smtClean="0"/>
              <a:t>..</a:t>
            </a:r>
            <a:r>
              <a:rPr lang="en-US" sz="2400" dirty="0"/>
              <a:t> </a:t>
            </a:r>
            <a:r>
              <a:rPr lang="mr-IN" sz="2400" dirty="0" err="1" smtClean="0"/>
              <a:t>list</a:t>
            </a:r>
            <a:r>
              <a:rPr lang="mr-IN" sz="2400" dirty="0" smtClean="0"/>
              <a:t>[i-1</a:t>
            </a:r>
            <a:r>
              <a:rPr lang="mr-IN" sz="2400" dirty="0"/>
              <a:t>] </a:t>
            </a:r>
            <a:endParaRPr lang="en-US" sz="2400" dirty="0" smtClean="0"/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mr-IN" sz="2400" dirty="0" err="1" smtClean="0"/>
              <a:t>and</a:t>
            </a:r>
            <a:r>
              <a:rPr lang="mr-IN" sz="2400" dirty="0" smtClean="0"/>
              <a:t> </a:t>
            </a:r>
            <a:r>
              <a:rPr lang="mr-IN" sz="2400" dirty="0" err="1"/>
              <a:t>q</a:t>
            </a:r>
            <a:r>
              <a:rPr lang="mr-IN" sz="2400" dirty="0"/>
              <a:t> &lt; </a:t>
            </a:r>
            <a:r>
              <a:rPr lang="mr-IN" sz="2400" dirty="0" err="1"/>
              <a:t>list</a:t>
            </a:r>
            <a:r>
              <a:rPr lang="mr-IN" sz="2400" dirty="0"/>
              <a:t>[j+1]..</a:t>
            </a:r>
            <a:r>
              <a:rPr lang="mr-IN" sz="2400" dirty="0" err="1"/>
              <a:t>list</a:t>
            </a:r>
            <a:r>
              <a:rPr lang="mr-IN" sz="2400" dirty="0"/>
              <a:t>[n-1] 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834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last class</a:t>
            </a:r>
            <a:br>
              <a:rPr lang="en-US" dirty="0" smtClean="0"/>
            </a:br>
            <a:r>
              <a:rPr lang="en-US" sz="3000" dirty="0" smtClean="0"/>
              <a:t>Binary search 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28700" y="4187112"/>
            <a:ext cx="8861749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>
                <a:solidFill>
                  <a:srgbClr val="999999"/>
                </a:solidFill>
              </a:rPr>
              <a:t>/**</a:t>
            </a:r>
            <a:r>
              <a:rPr lang="en-US" sz="2300" dirty="0"/>
              <a:t> </a:t>
            </a:r>
            <a:endParaRPr lang="en-US" sz="2300" dirty="0" smtClean="0"/>
          </a:p>
          <a:p>
            <a:r>
              <a:rPr lang="en-US" sz="2300" dirty="0">
                <a:solidFill>
                  <a:srgbClr val="999999"/>
                </a:solidFill>
              </a:rPr>
              <a:t> </a:t>
            </a:r>
            <a:r>
              <a:rPr lang="en-US" sz="2300" dirty="0" smtClean="0">
                <a:solidFill>
                  <a:srgbClr val="999999"/>
                </a:solidFill>
              </a:rPr>
              <a:t> * </a:t>
            </a:r>
            <a:r>
              <a:rPr lang="en-US" sz="2300" dirty="0">
                <a:solidFill>
                  <a:srgbClr val="999999"/>
                </a:solidFill>
              </a:rPr>
              <a:t>Look for q in list[</a:t>
            </a:r>
            <a:r>
              <a:rPr lang="en-US" sz="2300" dirty="0" err="1">
                <a:solidFill>
                  <a:srgbClr val="999999"/>
                </a:solidFill>
              </a:rPr>
              <a:t>i</a:t>
            </a:r>
            <a:r>
              <a:rPr lang="en-US" sz="2300" dirty="0">
                <a:solidFill>
                  <a:srgbClr val="999999"/>
                </a:solidFill>
              </a:rPr>
              <a:t>]..list[j</a:t>
            </a:r>
            <a:r>
              <a:rPr lang="en-US" sz="2300" dirty="0" smtClean="0">
                <a:solidFill>
                  <a:srgbClr val="999999"/>
                </a:solidFill>
              </a:rPr>
              <a:t>].</a:t>
            </a:r>
          </a:p>
          <a:p>
            <a:r>
              <a:rPr lang="en-US" sz="2300" dirty="0" smtClean="0"/>
              <a:t>  </a:t>
            </a:r>
            <a:r>
              <a:rPr lang="en-US" sz="2300" dirty="0" smtClean="0">
                <a:solidFill>
                  <a:srgbClr val="999999"/>
                </a:solidFill>
              </a:rPr>
              <a:t>*</a:t>
            </a:r>
            <a:r>
              <a:rPr lang="en-US" sz="2300" dirty="0" smtClean="0"/>
              <a:t> </a:t>
            </a:r>
          </a:p>
          <a:p>
            <a:r>
              <a:rPr lang="en-US" sz="2300" dirty="0">
                <a:solidFill>
                  <a:srgbClr val="999999"/>
                </a:solidFill>
              </a:rPr>
              <a:t> </a:t>
            </a:r>
            <a:r>
              <a:rPr lang="en-US" sz="2300" dirty="0" smtClean="0">
                <a:solidFill>
                  <a:srgbClr val="999999"/>
                </a:solidFill>
              </a:rPr>
              <a:t> * </a:t>
            </a:r>
            <a:r>
              <a:rPr lang="en-US" sz="2300" dirty="0">
                <a:solidFill>
                  <a:srgbClr val="FF0000"/>
                </a:solidFill>
              </a:rPr>
              <a:t>@pre list is sorted </a:t>
            </a:r>
            <a:endParaRPr lang="en-US" sz="2300" dirty="0" smtClean="0">
              <a:solidFill>
                <a:srgbClr val="FF0000"/>
              </a:solidFill>
            </a:endParaRPr>
          </a:p>
          <a:p>
            <a:r>
              <a:rPr lang="en-US" sz="2300" dirty="0">
                <a:solidFill>
                  <a:srgbClr val="999999"/>
                </a:solidFill>
              </a:rPr>
              <a:t> </a:t>
            </a:r>
            <a:r>
              <a:rPr lang="en-US" sz="2300" dirty="0" smtClean="0">
                <a:solidFill>
                  <a:srgbClr val="999999"/>
                </a:solidFill>
              </a:rPr>
              <a:t> * </a:t>
            </a:r>
            <a:r>
              <a:rPr lang="en-US" sz="2300" dirty="0">
                <a:solidFill>
                  <a:srgbClr val="FF0000"/>
                </a:solidFill>
              </a:rPr>
              <a:t>@pre </a:t>
            </a:r>
            <a:r>
              <a:rPr lang="en-US" sz="2300" dirty="0" smtClean="0">
                <a:solidFill>
                  <a:srgbClr val="FF0000"/>
                </a:solidFill>
              </a:rPr>
              <a:t>q</a:t>
            </a:r>
            <a:r>
              <a:rPr lang="en-US" sz="2300" dirty="0">
                <a:solidFill>
                  <a:srgbClr val="FF0000"/>
                </a:solidFill>
              </a:rPr>
              <a:t> </a:t>
            </a:r>
            <a:r>
              <a:rPr lang="en-US" sz="2300" dirty="0" smtClean="0">
                <a:solidFill>
                  <a:srgbClr val="FF0000"/>
                </a:solidFill>
              </a:rPr>
              <a:t>&gt; </a:t>
            </a:r>
            <a:r>
              <a:rPr lang="en-US" sz="2300" dirty="0">
                <a:solidFill>
                  <a:srgbClr val="FF0000"/>
                </a:solidFill>
              </a:rPr>
              <a:t>list[0]..list[i-1] </a:t>
            </a:r>
            <a:r>
              <a:rPr lang="en-US" sz="2300" dirty="0" smtClean="0">
                <a:solidFill>
                  <a:srgbClr val="FF0000"/>
                </a:solidFill>
              </a:rPr>
              <a:t>and q &lt; </a:t>
            </a:r>
            <a:r>
              <a:rPr lang="en-US" sz="2300" dirty="0">
                <a:solidFill>
                  <a:srgbClr val="FF0000"/>
                </a:solidFill>
              </a:rPr>
              <a:t>list[j+1]..list[n-1</a:t>
            </a:r>
            <a:r>
              <a:rPr lang="en-US" sz="2300" dirty="0" smtClean="0">
                <a:solidFill>
                  <a:srgbClr val="FF0000"/>
                </a:solidFill>
              </a:rPr>
              <a:t>]</a:t>
            </a:r>
          </a:p>
          <a:p>
            <a:r>
              <a:rPr lang="en-US" sz="2300" dirty="0" smtClean="0">
                <a:solidFill>
                  <a:srgbClr val="999999"/>
                </a:solidFill>
              </a:rPr>
              <a:t>*/</a:t>
            </a:r>
            <a:r>
              <a:rPr lang="en-US" sz="2300" dirty="0" smtClean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1363436" y="2171700"/>
            <a:ext cx="6531428" cy="671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363436" y="2843506"/>
            <a:ext cx="18661" cy="59015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7894864" y="2843505"/>
            <a:ext cx="18661" cy="59015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231641" y="3433664"/>
            <a:ext cx="5971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/>
              <a:t>i</a:t>
            </a:r>
            <a:endParaRPr lang="en-US" sz="3000" dirty="0"/>
          </a:p>
        </p:txBody>
      </p:sp>
      <p:sp>
        <p:nvSpPr>
          <p:cNvPr id="12" name="TextBox 11"/>
          <p:cNvSpPr txBox="1"/>
          <p:nvPr/>
        </p:nvSpPr>
        <p:spPr>
          <a:xfrm>
            <a:off x="7781729" y="3415002"/>
            <a:ext cx="5971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j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243805" y="225758"/>
            <a:ext cx="3694921" cy="14104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400" dirty="0" smtClean="0"/>
              <a:t>Invariant</a:t>
            </a:r>
            <a:r>
              <a:rPr lang="en-US" sz="2400" smtClean="0"/>
              <a:t>: 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mr-IN" sz="2400" dirty="0" smtClean="0"/>
              <a:t>{ </a:t>
            </a:r>
            <a:r>
              <a:rPr lang="mr-IN" sz="2400" dirty="0" err="1"/>
              <a:t>q</a:t>
            </a:r>
            <a:r>
              <a:rPr lang="mr-IN" sz="2400" dirty="0"/>
              <a:t> &gt; </a:t>
            </a:r>
            <a:r>
              <a:rPr lang="mr-IN" sz="2400" dirty="0" err="1"/>
              <a:t>list</a:t>
            </a:r>
            <a:r>
              <a:rPr lang="mr-IN" sz="2400" dirty="0"/>
              <a:t>[0</a:t>
            </a:r>
            <a:r>
              <a:rPr lang="mr-IN" sz="2400" dirty="0" smtClean="0"/>
              <a:t>]</a:t>
            </a:r>
            <a:r>
              <a:rPr lang="en-US" sz="2400" dirty="0" smtClean="0"/>
              <a:t> </a:t>
            </a:r>
            <a:r>
              <a:rPr lang="mr-IN" sz="2400" dirty="0" smtClean="0"/>
              <a:t>..</a:t>
            </a:r>
            <a:r>
              <a:rPr lang="en-US" sz="2400" dirty="0"/>
              <a:t> </a:t>
            </a:r>
            <a:r>
              <a:rPr lang="mr-IN" sz="2400" dirty="0" err="1" smtClean="0"/>
              <a:t>list</a:t>
            </a:r>
            <a:r>
              <a:rPr lang="mr-IN" sz="2400" dirty="0" smtClean="0"/>
              <a:t>[i-1</a:t>
            </a:r>
            <a:r>
              <a:rPr lang="mr-IN" sz="2400" dirty="0"/>
              <a:t>] </a:t>
            </a:r>
            <a:endParaRPr lang="en-US" sz="2400" dirty="0" smtClean="0"/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mr-IN" sz="2400" dirty="0" err="1" smtClean="0"/>
              <a:t>and</a:t>
            </a:r>
            <a:r>
              <a:rPr lang="mr-IN" sz="2400" dirty="0" smtClean="0"/>
              <a:t> </a:t>
            </a:r>
            <a:r>
              <a:rPr lang="mr-IN" sz="2400" dirty="0" err="1"/>
              <a:t>q</a:t>
            </a:r>
            <a:r>
              <a:rPr lang="mr-IN" sz="2400" dirty="0"/>
              <a:t> &lt; </a:t>
            </a:r>
            <a:r>
              <a:rPr lang="mr-IN" sz="2400" dirty="0" err="1"/>
              <a:t>list</a:t>
            </a:r>
            <a:r>
              <a:rPr lang="mr-IN" sz="2400" dirty="0"/>
              <a:t>[j+1]..</a:t>
            </a:r>
            <a:r>
              <a:rPr lang="mr-IN" sz="2400" dirty="0" err="1"/>
              <a:t>list</a:t>
            </a:r>
            <a:r>
              <a:rPr lang="mr-IN" sz="2400" dirty="0"/>
              <a:t>[n-1] 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1415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last class</a:t>
            </a:r>
            <a:br>
              <a:rPr lang="en-US" dirty="0" smtClean="0"/>
            </a:br>
            <a:r>
              <a:rPr lang="en-US" sz="3000" dirty="0" smtClean="0"/>
              <a:t>Binary search 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28700" y="1947765"/>
            <a:ext cx="701428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D73A49"/>
                </a:solidFill>
              </a:rPr>
              <a:t>long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6F42C1"/>
                </a:solidFill>
              </a:rPr>
              <a:t>search</a:t>
            </a:r>
            <a:r>
              <a:rPr lang="en-US" sz="2000" dirty="0"/>
              <a:t>(</a:t>
            </a:r>
            <a:r>
              <a:rPr lang="en-US" sz="2000" dirty="0" err="1">
                <a:solidFill>
                  <a:srgbClr val="D73A49"/>
                </a:solidFill>
              </a:rPr>
              <a:t>const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D73A49"/>
                </a:solidFill>
              </a:rPr>
              <a:t>long</a:t>
            </a:r>
            <a:r>
              <a:rPr lang="en-US" sz="2000" dirty="0"/>
              <a:t> list[], </a:t>
            </a:r>
            <a:r>
              <a:rPr lang="en-US" sz="2000" dirty="0">
                <a:solidFill>
                  <a:srgbClr val="D73A49"/>
                </a:solidFill>
              </a:rPr>
              <a:t>long</a:t>
            </a:r>
            <a:r>
              <a:rPr lang="en-US" sz="2000" dirty="0"/>
              <a:t> </a:t>
            </a:r>
            <a:r>
              <a:rPr lang="en-US" sz="2000" dirty="0" err="1"/>
              <a:t>len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D73A49"/>
                </a:solidFill>
              </a:rPr>
              <a:t>long</a:t>
            </a:r>
            <a:r>
              <a:rPr lang="en-US" sz="2000" dirty="0"/>
              <a:t> q) { </a:t>
            </a:r>
          </a:p>
          <a:p>
            <a:r>
              <a:rPr lang="en-US" sz="2000" dirty="0">
                <a:solidFill>
                  <a:srgbClr val="D73A49"/>
                </a:solidFill>
              </a:rPr>
              <a:t>  long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= </a:t>
            </a:r>
            <a:r>
              <a:rPr lang="en-US" sz="2000" dirty="0">
                <a:solidFill>
                  <a:srgbClr val="005CC5"/>
                </a:solidFill>
              </a:rPr>
              <a:t>0</a:t>
            </a:r>
            <a:r>
              <a:rPr lang="en-US" sz="2000" dirty="0"/>
              <a:t>; </a:t>
            </a:r>
          </a:p>
          <a:p>
            <a:r>
              <a:rPr lang="en-US" sz="2000" dirty="0"/>
              <a:t>  </a:t>
            </a:r>
            <a:r>
              <a:rPr lang="en-US" sz="2000" dirty="0">
                <a:solidFill>
                  <a:srgbClr val="D73A49"/>
                </a:solidFill>
              </a:rPr>
              <a:t>long</a:t>
            </a:r>
            <a:r>
              <a:rPr lang="en-US" sz="2000" dirty="0"/>
              <a:t> j = len-</a:t>
            </a:r>
            <a:r>
              <a:rPr lang="en-US" sz="2000" dirty="0">
                <a:solidFill>
                  <a:srgbClr val="005CC5"/>
                </a:solidFill>
              </a:rPr>
              <a:t>1</a:t>
            </a:r>
            <a:r>
              <a:rPr lang="en-US" sz="2000" dirty="0"/>
              <a:t>;</a:t>
            </a:r>
          </a:p>
          <a:p>
            <a:r>
              <a:rPr lang="en-US" sz="2000" dirty="0"/>
              <a:t>  </a:t>
            </a:r>
            <a:r>
              <a:rPr lang="en-US" sz="2000" dirty="0">
                <a:solidFill>
                  <a:srgbClr val="D73A49"/>
                </a:solidFill>
              </a:rPr>
              <a:t>while</a:t>
            </a:r>
            <a:r>
              <a:rPr lang="en-US" sz="2000" dirty="0"/>
              <a:t> (</a:t>
            </a:r>
            <a:r>
              <a:rPr lang="en-US" sz="2000" dirty="0" err="1"/>
              <a:t>i</a:t>
            </a:r>
            <a:r>
              <a:rPr lang="en-US" sz="2000" dirty="0"/>
              <a:t> &lt;= j) {</a:t>
            </a:r>
          </a:p>
          <a:p>
            <a:r>
              <a:rPr lang="en-US" sz="2000" dirty="0"/>
              <a:t>    </a:t>
            </a:r>
            <a:r>
              <a:rPr lang="en-US" sz="2000" dirty="0">
                <a:solidFill>
                  <a:srgbClr val="D73A49"/>
                </a:solidFill>
              </a:rPr>
              <a:t>long</a:t>
            </a:r>
            <a:r>
              <a:rPr lang="en-US" sz="2000" dirty="0"/>
              <a:t> mid = (</a:t>
            </a:r>
            <a:r>
              <a:rPr lang="en-US" sz="2000" dirty="0" err="1"/>
              <a:t>i+j</a:t>
            </a:r>
            <a:r>
              <a:rPr lang="en-US" sz="2000" dirty="0"/>
              <a:t>)/</a:t>
            </a:r>
            <a:r>
              <a:rPr lang="en-US" sz="2000" dirty="0">
                <a:solidFill>
                  <a:srgbClr val="005CC5"/>
                </a:solidFill>
              </a:rPr>
              <a:t>2</a:t>
            </a:r>
            <a:r>
              <a:rPr lang="en-US" sz="2000" dirty="0"/>
              <a:t>; </a:t>
            </a:r>
          </a:p>
          <a:p>
            <a:r>
              <a:rPr lang="en-US" sz="2000" dirty="0">
                <a:solidFill>
                  <a:srgbClr val="D73A49"/>
                </a:solidFill>
              </a:rPr>
              <a:t>    if</a:t>
            </a:r>
            <a:r>
              <a:rPr lang="en-US" sz="2000" dirty="0"/>
              <a:t> (list[mid] == q) { </a:t>
            </a:r>
          </a:p>
          <a:p>
            <a:r>
              <a:rPr lang="en-US" sz="2000" dirty="0">
                <a:solidFill>
                  <a:srgbClr val="D73A49"/>
                </a:solidFill>
              </a:rPr>
              <a:t>      return</a:t>
            </a:r>
            <a:r>
              <a:rPr lang="en-US" sz="2000" dirty="0"/>
              <a:t> mid;</a:t>
            </a:r>
          </a:p>
          <a:p>
            <a:r>
              <a:rPr lang="en-US" sz="2000" dirty="0"/>
              <a:t>     } </a:t>
            </a:r>
            <a:r>
              <a:rPr lang="en-US" sz="2000" dirty="0">
                <a:solidFill>
                  <a:srgbClr val="D73A49"/>
                </a:solidFill>
              </a:rPr>
              <a:t>if</a:t>
            </a:r>
            <a:r>
              <a:rPr lang="en-US" sz="2000" dirty="0"/>
              <a:t> (list[mid] &gt; q) {</a:t>
            </a:r>
          </a:p>
          <a:p>
            <a:r>
              <a:rPr lang="en-US" sz="2000" dirty="0"/>
              <a:t>       j = mid-</a:t>
            </a:r>
            <a:r>
              <a:rPr lang="en-US" sz="2000" dirty="0">
                <a:solidFill>
                  <a:srgbClr val="005CC5"/>
                </a:solidFill>
              </a:rPr>
              <a:t>1</a:t>
            </a:r>
            <a:r>
              <a:rPr lang="en-US" sz="2000" dirty="0"/>
              <a:t>;</a:t>
            </a:r>
          </a:p>
          <a:p>
            <a:r>
              <a:rPr lang="en-US" sz="2000" dirty="0"/>
              <a:t>     } </a:t>
            </a:r>
            <a:r>
              <a:rPr lang="en-US" sz="2000" dirty="0">
                <a:solidFill>
                  <a:srgbClr val="D73A49"/>
                </a:solidFill>
              </a:rPr>
              <a:t>else</a:t>
            </a:r>
            <a:r>
              <a:rPr lang="en-US" sz="2000" dirty="0"/>
              <a:t> {</a:t>
            </a:r>
          </a:p>
          <a:p>
            <a:r>
              <a:rPr lang="en-US" sz="2000" dirty="0"/>
              <a:t>       </a:t>
            </a:r>
            <a:r>
              <a:rPr lang="en-US" sz="2000" dirty="0" err="1"/>
              <a:t>i</a:t>
            </a:r>
            <a:r>
              <a:rPr lang="en-US" sz="2000" dirty="0"/>
              <a:t> = mid+</a:t>
            </a:r>
            <a:r>
              <a:rPr lang="en-US" sz="2000" dirty="0">
                <a:solidFill>
                  <a:srgbClr val="005CC5"/>
                </a:solidFill>
              </a:rPr>
              <a:t>1</a:t>
            </a:r>
            <a:r>
              <a:rPr lang="en-US" sz="2000" dirty="0"/>
              <a:t>;</a:t>
            </a:r>
          </a:p>
          <a:p>
            <a:r>
              <a:rPr lang="en-US" sz="2000" dirty="0"/>
              <a:t>     } </a:t>
            </a:r>
          </a:p>
          <a:p>
            <a:r>
              <a:rPr lang="en-US" sz="2000" dirty="0"/>
              <a:t>  } </a:t>
            </a:r>
          </a:p>
          <a:p>
            <a:r>
              <a:rPr lang="en-US" sz="2000" dirty="0">
                <a:solidFill>
                  <a:srgbClr val="D73A49"/>
                </a:solidFill>
              </a:rPr>
              <a:t>  return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- </a:t>
            </a:r>
            <a:r>
              <a:rPr lang="en-US" sz="2000" dirty="0">
                <a:solidFill>
                  <a:srgbClr val="005CC5"/>
                </a:solidFill>
              </a:rPr>
              <a:t>1</a:t>
            </a:r>
            <a:r>
              <a:rPr lang="en-US" sz="2000" dirty="0"/>
              <a:t>;  </a:t>
            </a:r>
            <a:r>
              <a:rPr lang="en-US" sz="2000" dirty="0">
                <a:solidFill>
                  <a:srgbClr val="6A737D"/>
                </a:solidFill>
              </a:rPr>
              <a:t>// change this line only </a:t>
            </a:r>
            <a:endParaRPr lang="en-US" sz="2000" dirty="0"/>
          </a:p>
          <a:p>
            <a:r>
              <a:rPr lang="en-US" sz="2000" dirty="0"/>
              <a:t> }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243805" y="225758"/>
            <a:ext cx="3694921" cy="14104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400" dirty="0" smtClean="0"/>
              <a:t>Invariant</a:t>
            </a:r>
            <a:r>
              <a:rPr lang="en-US" sz="2400" smtClean="0"/>
              <a:t>: 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mr-IN" sz="2400" dirty="0" smtClean="0"/>
              <a:t>{ </a:t>
            </a:r>
            <a:r>
              <a:rPr lang="mr-IN" sz="2400" dirty="0" err="1"/>
              <a:t>q</a:t>
            </a:r>
            <a:r>
              <a:rPr lang="mr-IN" sz="2400" dirty="0"/>
              <a:t> &gt; </a:t>
            </a:r>
            <a:r>
              <a:rPr lang="mr-IN" sz="2400" dirty="0" err="1"/>
              <a:t>list</a:t>
            </a:r>
            <a:r>
              <a:rPr lang="mr-IN" sz="2400" dirty="0"/>
              <a:t>[0</a:t>
            </a:r>
            <a:r>
              <a:rPr lang="mr-IN" sz="2400" dirty="0" smtClean="0"/>
              <a:t>]</a:t>
            </a:r>
            <a:r>
              <a:rPr lang="en-US" sz="2400" dirty="0" smtClean="0"/>
              <a:t> </a:t>
            </a:r>
            <a:r>
              <a:rPr lang="mr-IN" sz="2400" dirty="0" smtClean="0"/>
              <a:t>..</a:t>
            </a:r>
            <a:r>
              <a:rPr lang="en-US" sz="2400" dirty="0"/>
              <a:t> </a:t>
            </a:r>
            <a:r>
              <a:rPr lang="mr-IN" sz="2400" dirty="0" err="1" smtClean="0"/>
              <a:t>list</a:t>
            </a:r>
            <a:r>
              <a:rPr lang="mr-IN" sz="2400" dirty="0" smtClean="0"/>
              <a:t>[i-1</a:t>
            </a:r>
            <a:r>
              <a:rPr lang="mr-IN" sz="2400" dirty="0"/>
              <a:t>] </a:t>
            </a:r>
            <a:endParaRPr lang="en-US" sz="2400" dirty="0" smtClean="0"/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mr-IN" sz="2400" dirty="0" err="1" smtClean="0"/>
              <a:t>and</a:t>
            </a:r>
            <a:r>
              <a:rPr lang="mr-IN" sz="2400" dirty="0" smtClean="0"/>
              <a:t> </a:t>
            </a:r>
            <a:r>
              <a:rPr lang="mr-IN" sz="2400" dirty="0" err="1"/>
              <a:t>q</a:t>
            </a:r>
            <a:r>
              <a:rPr lang="mr-IN" sz="2400" dirty="0"/>
              <a:t> &lt; </a:t>
            </a:r>
            <a:r>
              <a:rPr lang="mr-IN" sz="2400" dirty="0" err="1"/>
              <a:t>list</a:t>
            </a:r>
            <a:r>
              <a:rPr lang="mr-IN" sz="2400" dirty="0"/>
              <a:t>[j+1]..</a:t>
            </a:r>
            <a:r>
              <a:rPr lang="mr-IN" sz="2400" dirty="0" err="1"/>
              <a:t>list</a:t>
            </a:r>
            <a:r>
              <a:rPr lang="mr-IN" sz="2400" dirty="0"/>
              <a:t>[n-1] 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8621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last class</a:t>
            </a:r>
            <a:br>
              <a:rPr lang="en-US" dirty="0" smtClean="0"/>
            </a:br>
            <a:r>
              <a:rPr lang="en-US" sz="3000" dirty="0" smtClean="0"/>
              <a:t>Binary search 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28700" y="4492663"/>
            <a:ext cx="886174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 smtClean="0">
                <a:solidFill>
                  <a:srgbClr val="3B78E7"/>
                </a:solidFill>
              </a:rPr>
              <a:t>if</a:t>
            </a:r>
            <a:r>
              <a:rPr lang="en-US" sz="3000" dirty="0" smtClean="0"/>
              <a:t> </a:t>
            </a:r>
            <a:r>
              <a:rPr lang="en-US" sz="3000" dirty="0"/>
              <a:t>(list[mid] == q) </a:t>
            </a:r>
            <a:r>
              <a:rPr lang="en-US" sz="3000" dirty="0" smtClean="0"/>
              <a:t>{</a:t>
            </a:r>
          </a:p>
          <a:p>
            <a:r>
              <a:rPr lang="en-US" sz="3000" dirty="0"/>
              <a:t> </a:t>
            </a:r>
            <a:r>
              <a:rPr lang="en-US" sz="3000" dirty="0" smtClean="0"/>
              <a:t>    </a:t>
            </a:r>
            <a:r>
              <a:rPr lang="en-US" sz="3000" dirty="0">
                <a:solidFill>
                  <a:srgbClr val="3B78E7"/>
                </a:solidFill>
              </a:rPr>
              <a:t>return</a:t>
            </a:r>
            <a:r>
              <a:rPr lang="en-US" sz="3000" dirty="0"/>
              <a:t> mid; </a:t>
            </a:r>
            <a:endParaRPr lang="en-US" sz="3000" dirty="0" smtClean="0"/>
          </a:p>
          <a:p>
            <a:r>
              <a:rPr lang="en-US" sz="3000" dirty="0" smtClean="0"/>
              <a:t>}</a:t>
            </a:r>
            <a:endParaRPr lang="en-US" sz="3000" dirty="0"/>
          </a:p>
        </p:txBody>
      </p:sp>
      <p:sp>
        <p:nvSpPr>
          <p:cNvPr id="5" name="Rectangle 4"/>
          <p:cNvSpPr/>
          <p:nvPr/>
        </p:nvSpPr>
        <p:spPr>
          <a:xfrm>
            <a:off x="1363436" y="2171700"/>
            <a:ext cx="6531428" cy="671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363436" y="2915816"/>
            <a:ext cx="18661" cy="59015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7894864" y="2909997"/>
            <a:ext cx="18661" cy="59015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764237" y="3424331"/>
            <a:ext cx="5971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j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27169" y="3505975"/>
            <a:ext cx="5971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i</a:t>
            </a:r>
            <a:endParaRPr lang="en-US" sz="30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614179" y="2866267"/>
            <a:ext cx="18661" cy="59015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208883" y="3479188"/>
            <a:ext cx="11707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mid</a:t>
            </a:r>
            <a:endParaRPr lang="en-US" sz="30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243805" y="225758"/>
            <a:ext cx="3694921" cy="14104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400" dirty="0" smtClean="0"/>
              <a:t>Invariant</a:t>
            </a:r>
            <a:r>
              <a:rPr lang="en-US" sz="2400" smtClean="0"/>
              <a:t>: 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mr-IN" sz="2400" dirty="0" smtClean="0"/>
              <a:t>{ </a:t>
            </a:r>
            <a:r>
              <a:rPr lang="mr-IN" sz="2400" dirty="0" err="1"/>
              <a:t>q</a:t>
            </a:r>
            <a:r>
              <a:rPr lang="mr-IN" sz="2400" dirty="0"/>
              <a:t> &gt; </a:t>
            </a:r>
            <a:r>
              <a:rPr lang="mr-IN" sz="2400" dirty="0" err="1"/>
              <a:t>list</a:t>
            </a:r>
            <a:r>
              <a:rPr lang="mr-IN" sz="2400" dirty="0"/>
              <a:t>[0</a:t>
            </a:r>
            <a:r>
              <a:rPr lang="mr-IN" sz="2400" dirty="0" smtClean="0"/>
              <a:t>]</a:t>
            </a:r>
            <a:r>
              <a:rPr lang="en-US" sz="2400" dirty="0" smtClean="0"/>
              <a:t> </a:t>
            </a:r>
            <a:r>
              <a:rPr lang="mr-IN" sz="2400" dirty="0" smtClean="0"/>
              <a:t>..</a:t>
            </a:r>
            <a:r>
              <a:rPr lang="en-US" sz="2400" dirty="0"/>
              <a:t> </a:t>
            </a:r>
            <a:r>
              <a:rPr lang="mr-IN" sz="2400" dirty="0" err="1" smtClean="0"/>
              <a:t>list</a:t>
            </a:r>
            <a:r>
              <a:rPr lang="mr-IN" sz="2400" dirty="0" smtClean="0"/>
              <a:t>[i-1</a:t>
            </a:r>
            <a:r>
              <a:rPr lang="mr-IN" sz="2400" dirty="0"/>
              <a:t>] </a:t>
            </a:r>
            <a:endParaRPr lang="en-US" sz="2400" dirty="0" smtClean="0"/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mr-IN" sz="2400" dirty="0" err="1" smtClean="0"/>
              <a:t>and</a:t>
            </a:r>
            <a:r>
              <a:rPr lang="mr-IN" sz="2400" dirty="0" smtClean="0"/>
              <a:t> </a:t>
            </a:r>
            <a:r>
              <a:rPr lang="mr-IN" sz="2400" dirty="0" err="1"/>
              <a:t>q</a:t>
            </a:r>
            <a:r>
              <a:rPr lang="mr-IN" sz="2400" dirty="0"/>
              <a:t> &lt; </a:t>
            </a:r>
            <a:r>
              <a:rPr lang="mr-IN" sz="2400" dirty="0" err="1"/>
              <a:t>list</a:t>
            </a:r>
            <a:r>
              <a:rPr lang="mr-IN" sz="2400" dirty="0"/>
              <a:t>[j+1]..</a:t>
            </a:r>
            <a:r>
              <a:rPr lang="mr-IN" sz="2400" dirty="0" err="1"/>
              <a:t>list</a:t>
            </a:r>
            <a:r>
              <a:rPr lang="mr-IN" sz="2400" dirty="0"/>
              <a:t>[n-1] 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3248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last class</a:t>
            </a:r>
            <a:br>
              <a:rPr lang="en-US" dirty="0" smtClean="0"/>
            </a:br>
            <a:r>
              <a:rPr lang="en-US" sz="3000" dirty="0" smtClean="0"/>
              <a:t>Binary search 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28700" y="4492663"/>
            <a:ext cx="886174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} </a:t>
            </a:r>
            <a:r>
              <a:rPr lang="en-US" sz="2800" dirty="0">
                <a:solidFill>
                  <a:srgbClr val="3B78E7"/>
                </a:solidFill>
              </a:rPr>
              <a:t>else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3B78E7"/>
                </a:solidFill>
              </a:rPr>
              <a:t>if</a:t>
            </a:r>
            <a:r>
              <a:rPr lang="en-US" sz="2800" dirty="0"/>
              <a:t> (list[mid] &gt; q) { </a:t>
            </a:r>
          </a:p>
          <a:p>
            <a:r>
              <a:rPr lang="en-US" sz="2800" dirty="0">
                <a:solidFill>
                  <a:srgbClr val="999999"/>
                </a:solidFill>
              </a:rPr>
              <a:t> </a:t>
            </a:r>
            <a:r>
              <a:rPr lang="en-US" sz="2800" dirty="0" smtClean="0">
                <a:solidFill>
                  <a:srgbClr val="999999"/>
                </a:solidFill>
              </a:rPr>
              <a:t>   // </a:t>
            </a:r>
            <a:r>
              <a:rPr lang="en-US" sz="2800" dirty="0">
                <a:solidFill>
                  <a:srgbClr val="999999"/>
                </a:solidFill>
              </a:rPr>
              <a:t>{ q &gt;</a:t>
            </a:r>
            <a:r>
              <a:rPr lang="en-US" sz="2800" dirty="0" smtClean="0">
                <a:solidFill>
                  <a:srgbClr val="999999"/>
                </a:solidFill>
              </a:rPr>
              <a:t> </a:t>
            </a:r>
            <a:r>
              <a:rPr lang="en-US" sz="2800" dirty="0">
                <a:solidFill>
                  <a:srgbClr val="999999"/>
                </a:solidFill>
              </a:rPr>
              <a:t>list[0]..list[i-1] </a:t>
            </a:r>
            <a:r>
              <a:rPr lang="en-US" sz="2800" dirty="0" smtClean="0">
                <a:solidFill>
                  <a:srgbClr val="999999"/>
                </a:solidFill>
              </a:rPr>
              <a:t>and q &lt; list[mid</a:t>
            </a:r>
            <a:r>
              <a:rPr lang="en-US" sz="2800" dirty="0">
                <a:solidFill>
                  <a:srgbClr val="999999"/>
                </a:solidFill>
              </a:rPr>
              <a:t>]..list[n-1] } </a:t>
            </a:r>
          </a:p>
          <a:p>
            <a:r>
              <a:rPr lang="en-US" sz="2800" dirty="0">
                <a:solidFill>
                  <a:srgbClr val="3B78E7"/>
                </a:solidFill>
              </a:rPr>
              <a:t>  </a:t>
            </a:r>
            <a:r>
              <a:rPr lang="en-US" sz="2800" dirty="0" smtClean="0">
                <a:solidFill>
                  <a:srgbClr val="3B78E7"/>
                </a:solidFill>
              </a:rPr>
              <a:t>  j = mid </a:t>
            </a:r>
            <a:r>
              <a:rPr lang="mr-IN" sz="2800" dirty="0" smtClean="0">
                <a:solidFill>
                  <a:srgbClr val="3B78E7"/>
                </a:solidFill>
              </a:rPr>
              <a:t>–</a:t>
            </a:r>
            <a:r>
              <a:rPr lang="en-US" sz="2800" dirty="0" smtClean="0">
                <a:solidFill>
                  <a:srgbClr val="3B78E7"/>
                </a:solidFill>
              </a:rPr>
              <a:t> 1;</a:t>
            </a:r>
            <a:endParaRPr lang="en-US" sz="2800" dirty="0"/>
          </a:p>
          <a:p>
            <a:r>
              <a:rPr lang="en-US" sz="2800" dirty="0" smtClean="0"/>
              <a:t>} 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1363436" y="2171700"/>
            <a:ext cx="6531428" cy="671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363436" y="2915816"/>
            <a:ext cx="18661" cy="59015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210049" y="2866266"/>
            <a:ext cx="18661" cy="59015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098079" y="3506605"/>
            <a:ext cx="5971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j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27169" y="3505975"/>
            <a:ext cx="5971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i</a:t>
            </a:r>
            <a:endParaRPr lang="en-US" sz="30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614179" y="2866267"/>
            <a:ext cx="18661" cy="59015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395493" y="3441866"/>
            <a:ext cx="11707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mid</a:t>
            </a:r>
            <a:endParaRPr lang="en-US" sz="3000" dirty="0"/>
          </a:p>
        </p:txBody>
      </p:sp>
      <p:sp>
        <p:nvSpPr>
          <p:cNvPr id="3" name="Rectangle 2"/>
          <p:cNvSpPr/>
          <p:nvPr/>
        </p:nvSpPr>
        <p:spPr>
          <a:xfrm>
            <a:off x="4614179" y="2190361"/>
            <a:ext cx="3262024" cy="63568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659791" y="2186260"/>
            <a:ext cx="11707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/>
              <a:t>&gt; q</a:t>
            </a:r>
            <a:endParaRPr lang="en-US" sz="30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5243805" y="225758"/>
            <a:ext cx="3694921" cy="14104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400" dirty="0" smtClean="0"/>
              <a:t>Invariant</a:t>
            </a:r>
            <a:r>
              <a:rPr lang="en-US" sz="2400" smtClean="0"/>
              <a:t>: 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mr-IN" sz="2400" dirty="0" smtClean="0"/>
              <a:t>{ </a:t>
            </a:r>
            <a:r>
              <a:rPr lang="mr-IN" sz="2400" dirty="0" err="1"/>
              <a:t>q</a:t>
            </a:r>
            <a:r>
              <a:rPr lang="mr-IN" sz="2400" dirty="0"/>
              <a:t> &gt; </a:t>
            </a:r>
            <a:r>
              <a:rPr lang="mr-IN" sz="2400" dirty="0" err="1"/>
              <a:t>list</a:t>
            </a:r>
            <a:r>
              <a:rPr lang="mr-IN" sz="2400" dirty="0"/>
              <a:t>[0</a:t>
            </a:r>
            <a:r>
              <a:rPr lang="mr-IN" sz="2400" dirty="0" smtClean="0"/>
              <a:t>]</a:t>
            </a:r>
            <a:r>
              <a:rPr lang="en-US" sz="2400" dirty="0" smtClean="0"/>
              <a:t> </a:t>
            </a:r>
            <a:r>
              <a:rPr lang="mr-IN" sz="2400" dirty="0" smtClean="0"/>
              <a:t>..</a:t>
            </a:r>
            <a:r>
              <a:rPr lang="en-US" sz="2400" dirty="0"/>
              <a:t> </a:t>
            </a:r>
            <a:r>
              <a:rPr lang="mr-IN" sz="2400" dirty="0" err="1" smtClean="0"/>
              <a:t>list</a:t>
            </a:r>
            <a:r>
              <a:rPr lang="mr-IN" sz="2400" dirty="0" smtClean="0"/>
              <a:t>[i-1</a:t>
            </a:r>
            <a:r>
              <a:rPr lang="mr-IN" sz="2400" dirty="0"/>
              <a:t>] </a:t>
            </a:r>
            <a:endParaRPr lang="en-US" sz="2400" dirty="0" smtClean="0"/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mr-IN" sz="2400" dirty="0" err="1" smtClean="0"/>
              <a:t>and</a:t>
            </a:r>
            <a:r>
              <a:rPr lang="mr-IN" sz="2400" dirty="0" smtClean="0"/>
              <a:t> </a:t>
            </a:r>
            <a:r>
              <a:rPr lang="mr-IN" sz="2400" dirty="0" err="1"/>
              <a:t>q</a:t>
            </a:r>
            <a:r>
              <a:rPr lang="mr-IN" sz="2400" dirty="0"/>
              <a:t> &lt; </a:t>
            </a:r>
            <a:r>
              <a:rPr lang="mr-IN" sz="2400" dirty="0" err="1"/>
              <a:t>list</a:t>
            </a:r>
            <a:r>
              <a:rPr lang="mr-IN" sz="2400" dirty="0"/>
              <a:t>[j+1]..</a:t>
            </a:r>
            <a:r>
              <a:rPr lang="mr-IN" sz="2400" dirty="0" err="1"/>
              <a:t>list</a:t>
            </a:r>
            <a:r>
              <a:rPr lang="mr-IN" sz="2400" dirty="0"/>
              <a:t>[n-1] 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210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last class</a:t>
            </a:r>
            <a:br>
              <a:rPr lang="en-US" dirty="0" smtClean="0"/>
            </a:br>
            <a:r>
              <a:rPr lang="en-US" sz="3000" dirty="0" smtClean="0"/>
              <a:t>Binary search 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28700" y="4492663"/>
            <a:ext cx="88617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999999"/>
                </a:solidFill>
              </a:rPr>
              <a:t> </a:t>
            </a:r>
            <a:r>
              <a:rPr lang="en-US" sz="2800" dirty="0" smtClean="0">
                <a:solidFill>
                  <a:srgbClr val="999999"/>
                </a:solidFill>
              </a:rPr>
              <a:t>   // </a:t>
            </a:r>
            <a:r>
              <a:rPr lang="en-US" sz="2800" dirty="0">
                <a:solidFill>
                  <a:srgbClr val="999999"/>
                </a:solidFill>
              </a:rPr>
              <a:t>{ q is &gt;</a:t>
            </a:r>
            <a:r>
              <a:rPr lang="en-US" sz="2800" dirty="0" smtClean="0">
                <a:solidFill>
                  <a:srgbClr val="999999"/>
                </a:solidFill>
              </a:rPr>
              <a:t> </a:t>
            </a:r>
            <a:r>
              <a:rPr lang="en-US" sz="2800" dirty="0">
                <a:solidFill>
                  <a:srgbClr val="999999"/>
                </a:solidFill>
              </a:rPr>
              <a:t>list[0]..list[mid] </a:t>
            </a:r>
            <a:r>
              <a:rPr lang="en-US" sz="2800" dirty="0" smtClean="0">
                <a:solidFill>
                  <a:srgbClr val="999999"/>
                </a:solidFill>
              </a:rPr>
              <a:t>and q &lt; </a:t>
            </a:r>
            <a:r>
              <a:rPr lang="en-US" sz="2800" dirty="0">
                <a:solidFill>
                  <a:srgbClr val="999999"/>
                </a:solidFill>
              </a:rPr>
              <a:t>list[j]..list[n-1] }</a:t>
            </a:r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3B78E7"/>
                </a:solidFill>
              </a:rPr>
              <a:t>    </a:t>
            </a:r>
            <a:r>
              <a:rPr lang="en-US" sz="2800" dirty="0" err="1" smtClean="0">
                <a:solidFill>
                  <a:srgbClr val="3B78E7"/>
                </a:solidFill>
              </a:rPr>
              <a:t>i</a:t>
            </a:r>
            <a:r>
              <a:rPr lang="en-US" sz="2800" dirty="0" smtClean="0">
                <a:solidFill>
                  <a:srgbClr val="3B78E7"/>
                </a:solidFill>
              </a:rPr>
              <a:t> = mid + 1</a:t>
            </a:r>
            <a:r>
              <a:rPr lang="en-US" sz="2800" dirty="0" smtClean="0"/>
              <a:t>;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1363436" y="2171700"/>
            <a:ext cx="6531428" cy="671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039697" y="2889029"/>
            <a:ext cx="18661" cy="59015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7894864" y="2909997"/>
            <a:ext cx="18661" cy="59015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764237" y="3424331"/>
            <a:ext cx="5971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j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94492" y="3501950"/>
            <a:ext cx="5971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i</a:t>
            </a:r>
            <a:endParaRPr lang="en-US" sz="30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614179" y="2866267"/>
            <a:ext cx="18661" cy="59015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22273" y="3479188"/>
            <a:ext cx="11707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mid</a:t>
            </a:r>
            <a:endParaRPr lang="en-US" sz="3000" dirty="0"/>
          </a:p>
        </p:txBody>
      </p:sp>
      <p:sp>
        <p:nvSpPr>
          <p:cNvPr id="12" name="Rectangle 11"/>
          <p:cNvSpPr/>
          <p:nvPr/>
        </p:nvSpPr>
        <p:spPr>
          <a:xfrm>
            <a:off x="1382097" y="2176367"/>
            <a:ext cx="3262024" cy="63568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427709" y="2169616"/>
            <a:ext cx="11707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&lt;</a:t>
            </a:r>
            <a:r>
              <a:rPr lang="en-US" sz="3000" dirty="0" smtClean="0"/>
              <a:t> q</a:t>
            </a:r>
            <a:endParaRPr lang="en-US" sz="30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5243805" y="225758"/>
            <a:ext cx="3694921" cy="14104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400" dirty="0" smtClean="0"/>
              <a:t>Invariant</a:t>
            </a:r>
            <a:r>
              <a:rPr lang="en-US" sz="2400" smtClean="0"/>
              <a:t>: 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mr-IN" sz="2400" dirty="0" smtClean="0"/>
              <a:t>{ </a:t>
            </a:r>
            <a:r>
              <a:rPr lang="mr-IN" sz="2400" dirty="0" err="1"/>
              <a:t>q</a:t>
            </a:r>
            <a:r>
              <a:rPr lang="mr-IN" sz="2400" dirty="0"/>
              <a:t> &gt; </a:t>
            </a:r>
            <a:r>
              <a:rPr lang="mr-IN" sz="2400" dirty="0" err="1"/>
              <a:t>list</a:t>
            </a:r>
            <a:r>
              <a:rPr lang="mr-IN" sz="2400" dirty="0"/>
              <a:t>[0</a:t>
            </a:r>
            <a:r>
              <a:rPr lang="mr-IN" sz="2400" dirty="0" smtClean="0"/>
              <a:t>]</a:t>
            </a:r>
            <a:r>
              <a:rPr lang="en-US" sz="2400" dirty="0" smtClean="0"/>
              <a:t> </a:t>
            </a:r>
            <a:r>
              <a:rPr lang="mr-IN" sz="2400" dirty="0" smtClean="0"/>
              <a:t>..</a:t>
            </a:r>
            <a:r>
              <a:rPr lang="en-US" sz="2400" dirty="0"/>
              <a:t> </a:t>
            </a:r>
            <a:r>
              <a:rPr lang="mr-IN" sz="2400" dirty="0" err="1" smtClean="0"/>
              <a:t>list</a:t>
            </a:r>
            <a:r>
              <a:rPr lang="mr-IN" sz="2400" dirty="0" smtClean="0"/>
              <a:t>[i-1</a:t>
            </a:r>
            <a:r>
              <a:rPr lang="mr-IN" sz="2400" dirty="0"/>
              <a:t>] </a:t>
            </a:r>
            <a:endParaRPr lang="en-US" sz="2400" dirty="0" smtClean="0"/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mr-IN" sz="2400" dirty="0" err="1" smtClean="0"/>
              <a:t>and</a:t>
            </a:r>
            <a:r>
              <a:rPr lang="mr-IN" sz="2400" dirty="0" smtClean="0"/>
              <a:t> </a:t>
            </a:r>
            <a:r>
              <a:rPr lang="mr-IN" sz="2400" dirty="0" err="1"/>
              <a:t>q</a:t>
            </a:r>
            <a:r>
              <a:rPr lang="mr-IN" sz="2400" dirty="0"/>
              <a:t> &lt; </a:t>
            </a:r>
            <a:r>
              <a:rPr lang="mr-IN" sz="2400" dirty="0" err="1"/>
              <a:t>list</a:t>
            </a:r>
            <a:r>
              <a:rPr lang="mr-IN" sz="2400" dirty="0"/>
              <a:t>[j+1]..</a:t>
            </a:r>
            <a:r>
              <a:rPr lang="mr-IN" sz="2400" dirty="0" err="1"/>
              <a:t>list</a:t>
            </a:r>
            <a:r>
              <a:rPr lang="mr-IN" sz="2400" dirty="0"/>
              <a:t>[n-1] 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1787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25.1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79409" y="1779814"/>
            <a:ext cx="8955055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rgbClr val="D73A49"/>
                </a:solidFill>
              </a:rPr>
              <a:t>void</a:t>
            </a:r>
            <a:r>
              <a:rPr lang="en-US" sz="2500" dirty="0"/>
              <a:t> </a:t>
            </a:r>
            <a:r>
              <a:rPr lang="en-US" sz="2500" dirty="0" smtClean="0">
                <a:solidFill>
                  <a:srgbClr val="6F42C1"/>
                </a:solidFill>
              </a:rPr>
              <a:t>solve</a:t>
            </a:r>
            <a:r>
              <a:rPr lang="en-US" sz="2500" dirty="0" smtClean="0"/>
              <a:t>(</a:t>
            </a:r>
            <a:r>
              <a:rPr lang="en-US" sz="2500" dirty="0" smtClean="0">
                <a:solidFill>
                  <a:srgbClr val="D73A49"/>
                </a:solidFill>
              </a:rPr>
              <a:t>long</a:t>
            </a:r>
            <a:r>
              <a:rPr lang="en-US" sz="2500" dirty="0" smtClean="0"/>
              <a:t> k, </a:t>
            </a:r>
            <a:r>
              <a:rPr lang="en-US" sz="2500" dirty="0">
                <a:solidFill>
                  <a:srgbClr val="D73A49"/>
                </a:solidFill>
              </a:rPr>
              <a:t>long</a:t>
            </a:r>
            <a:r>
              <a:rPr lang="en-US" sz="2500" dirty="0"/>
              <a:t> </a:t>
            </a:r>
            <a:r>
              <a:rPr lang="en-US" sz="2500" dirty="0" smtClean="0"/>
              <a:t>source, </a:t>
            </a:r>
            <a:r>
              <a:rPr lang="en-US" sz="2500" dirty="0">
                <a:solidFill>
                  <a:srgbClr val="D73A49"/>
                </a:solidFill>
              </a:rPr>
              <a:t>long</a:t>
            </a:r>
            <a:r>
              <a:rPr lang="en-US" sz="2500" dirty="0"/>
              <a:t> </a:t>
            </a:r>
            <a:r>
              <a:rPr lang="en-US" sz="2500" dirty="0" err="1" smtClean="0"/>
              <a:t>dest</a:t>
            </a:r>
            <a:r>
              <a:rPr lang="en-US" sz="2500" dirty="0" smtClean="0"/>
              <a:t>, </a:t>
            </a:r>
            <a:r>
              <a:rPr lang="en-US" sz="2500" dirty="0">
                <a:solidFill>
                  <a:srgbClr val="D73A49"/>
                </a:solidFill>
              </a:rPr>
              <a:t>long</a:t>
            </a:r>
            <a:r>
              <a:rPr lang="en-US" sz="2500" dirty="0"/>
              <a:t> </a:t>
            </a:r>
            <a:r>
              <a:rPr lang="en-US" sz="2500" dirty="0" smtClean="0"/>
              <a:t>placeholder) {</a:t>
            </a:r>
          </a:p>
          <a:p>
            <a:r>
              <a:rPr lang="en-US" sz="2500" dirty="0"/>
              <a:t> </a:t>
            </a:r>
            <a:r>
              <a:rPr lang="en-US" sz="2500" dirty="0" smtClean="0"/>
              <a:t>  </a:t>
            </a:r>
            <a:r>
              <a:rPr lang="en-US" sz="2500" dirty="0" smtClean="0">
                <a:solidFill>
                  <a:srgbClr val="D73A49"/>
                </a:solidFill>
              </a:rPr>
              <a:t>if </a:t>
            </a:r>
            <a:r>
              <a:rPr lang="en-US" sz="2500" dirty="0" smtClean="0"/>
              <a:t>(k == 1) {</a:t>
            </a:r>
          </a:p>
          <a:p>
            <a:r>
              <a:rPr lang="en-US" sz="2500" dirty="0">
                <a:solidFill>
                  <a:srgbClr val="D73A49"/>
                </a:solidFill>
              </a:rPr>
              <a:t> </a:t>
            </a:r>
            <a:r>
              <a:rPr lang="en-US" sz="2500" dirty="0" smtClean="0">
                <a:solidFill>
                  <a:srgbClr val="D73A49"/>
                </a:solidFill>
              </a:rPr>
              <a:t>    </a:t>
            </a:r>
            <a:r>
              <a:rPr lang="en-US" sz="2500" dirty="0" smtClean="0"/>
              <a:t>move(k, source, </a:t>
            </a:r>
            <a:r>
              <a:rPr lang="en-US" sz="2500" dirty="0" err="1" smtClean="0"/>
              <a:t>dest</a:t>
            </a:r>
            <a:r>
              <a:rPr lang="en-US" sz="2500" dirty="0" smtClean="0"/>
              <a:t>);</a:t>
            </a:r>
          </a:p>
          <a:p>
            <a:r>
              <a:rPr lang="en-US" sz="2500" dirty="0">
                <a:solidFill>
                  <a:srgbClr val="D73A49"/>
                </a:solidFill>
              </a:rPr>
              <a:t> </a:t>
            </a:r>
            <a:r>
              <a:rPr lang="en-US" sz="2500" dirty="0" smtClean="0">
                <a:solidFill>
                  <a:srgbClr val="D73A49"/>
                </a:solidFill>
              </a:rPr>
              <a:t> </a:t>
            </a:r>
            <a:r>
              <a:rPr lang="en-US" sz="2500" dirty="0" smtClean="0"/>
              <a:t>} </a:t>
            </a:r>
            <a:r>
              <a:rPr lang="en-US" sz="2500" dirty="0" smtClean="0">
                <a:solidFill>
                  <a:srgbClr val="D73A49"/>
                </a:solidFill>
              </a:rPr>
              <a:t>else </a:t>
            </a:r>
            <a:r>
              <a:rPr lang="en-US" sz="2500" dirty="0" smtClean="0"/>
              <a:t>{</a:t>
            </a:r>
          </a:p>
          <a:p>
            <a:r>
              <a:rPr lang="en-US" sz="2500" dirty="0">
                <a:solidFill>
                  <a:srgbClr val="D73A49"/>
                </a:solidFill>
              </a:rPr>
              <a:t> </a:t>
            </a:r>
            <a:r>
              <a:rPr lang="en-US" sz="2500" dirty="0" smtClean="0">
                <a:solidFill>
                  <a:srgbClr val="D73A49"/>
                </a:solidFill>
              </a:rPr>
              <a:t>   </a:t>
            </a:r>
            <a:r>
              <a:rPr lang="en-US" sz="2500" dirty="0" smtClean="0"/>
              <a:t>solve(k </a:t>
            </a:r>
            <a:r>
              <a:rPr lang="mr-IN" sz="2500" dirty="0" smtClean="0"/>
              <a:t>–</a:t>
            </a:r>
            <a:r>
              <a:rPr lang="en-US" sz="2500" dirty="0" smtClean="0"/>
              <a:t> 1,  source, placeholder, </a:t>
            </a:r>
            <a:r>
              <a:rPr lang="en-US" sz="2500" dirty="0" err="1" smtClean="0"/>
              <a:t>dest</a:t>
            </a:r>
            <a:r>
              <a:rPr lang="en-US" sz="2500" dirty="0" smtClean="0"/>
              <a:t>);</a:t>
            </a:r>
          </a:p>
          <a:p>
            <a:r>
              <a:rPr lang="en-US" sz="2500" dirty="0" smtClean="0">
                <a:solidFill>
                  <a:srgbClr val="D73A49"/>
                </a:solidFill>
              </a:rPr>
              <a:t>    </a:t>
            </a:r>
            <a:r>
              <a:rPr lang="en-US" sz="2500" dirty="0" smtClean="0"/>
              <a:t>move(k, source, </a:t>
            </a:r>
            <a:r>
              <a:rPr lang="en-US" sz="2500" dirty="0" err="1" smtClean="0"/>
              <a:t>dest</a:t>
            </a:r>
            <a:r>
              <a:rPr lang="en-US" sz="2500" dirty="0" smtClean="0"/>
              <a:t>);</a:t>
            </a:r>
          </a:p>
          <a:p>
            <a:r>
              <a:rPr lang="en-US" sz="2500" dirty="0">
                <a:solidFill>
                  <a:srgbClr val="D73A49"/>
                </a:solidFill>
              </a:rPr>
              <a:t> </a:t>
            </a:r>
            <a:r>
              <a:rPr lang="en-US" sz="2500" dirty="0" smtClean="0">
                <a:solidFill>
                  <a:srgbClr val="D73A49"/>
                </a:solidFill>
              </a:rPr>
              <a:t>   </a:t>
            </a:r>
            <a:r>
              <a:rPr lang="en-US" sz="2500" dirty="0" smtClean="0"/>
              <a:t>solve(k </a:t>
            </a:r>
            <a:r>
              <a:rPr lang="mr-IN" sz="2500" dirty="0" smtClean="0"/>
              <a:t>–</a:t>
            </a:r>
            <a:r>
              <a:rPr lang="en-US" sz="2500" dirty="0" smtClean="0"/>
              <a:t> 1, placeholder, </a:t>
            </a:r>
            <a:r>
              <a:rPr lang="en-US" sz="2500" dirty="0" err="1" smtClean="0"/>
              <a:t>dest</a:t>
            </a:r>
            <a:r>
              <a:rPr lang="en-US" sz="2500" dirty="0" smtClean="0"/>
              <a:t>, source);</a:t>
            </a:r>
          </a:p>
          <a:p>
            <a:r>
              <a:rPr lang="en-US" sz="2500" dirty="0">
                <a:solidFill>
                  <a:srgbClr val="D73A49"/>
                </a:solidFill>
              </a:rPr>
              <a:t> </a:t>
            </a:r>
            <a:r>
              <a:rPr lang="en-US" sz="2500" dirty="0" smtClean="0">
                <a:solidFill>
                  <a:srgbClr val="D73A49"/>
                </a:solidFill>
              </a:rPr>
              <a:t> </a:t>
            </a:r>
            <a:r>
              <a:rPr lang="en-US" sz="2500" dirty="0" smtClean="0"/>
              <a:t>}</a:t>
            </a:r>
          </a:p>
          <a:p>
            <a:r>
              <a:rPr lang="en-US" sz="25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4290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1028700" y="2285999"/>
            <a:ext cx="7779398" cy="4320073"/>
          </a:xfrm>
          <a:prstGeom prst="rect">
            <a:avLst/>
          </a:prstGeom>
        </p:spPr>
        <p:txBody>
          <a:bodyPr/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Invariant: </a:t>
            </a:r>
          </a:p>
          <a:p>
            <a:pPr marL="0" indent="0">
              <a:buNone/>
            </a:pPr>
            <a:r>
              <a:rPr lang="mr-IN" sz="3000" dirty="0" smtClean="0"/>
              <a:t>{ </a:t>
            </a:r>
            <a:r>
              <a:rPr lang="mr-IN" sz="3000" dirty="0" err="1"/>
              <a:t>q</a:t>
            </a:r>
            <a:r>
              <a:rPr lang="mr-IN" sz="3000" dirty="0"/>
              <a:t> &gt; </a:t>
            </a:r>
            <a:r>
              <a:rPr lang="mr-IN" sz="3000" dirty="0" err="1"/>
              <a:t>list</a:t>
            </a:r>
            <a:r>
              <a:rPr lang="mr-IN" sz="3000" dirty="0"/>
              <a:t>[0]..</a:t>
            </a:r>
            <a:r>
              <a:rPr lang="mr-IN" sz="3000" dirty="0" err="1"/>
              <a:t>list</a:t>
            </a:r>
            <a:r>
              <a:rPr lang="mr-IN" sz="3000" dirty="0"/>
              <a:t>[i-1</a:t>
            </a:r>
            <a:r>
              <a:rPr lang="mr-IN" sz="3000" dirty="0" smtClean="0"/>
              <a:t>] </a:t>
            </a:r>
            <a:r>
              <a:rPr lang="mr-IN" sz="3000" dirty="0" err="1"/>
              <a:t>and</a:t>
            </a:r>
            <a:r>
              <a:rPr lang="mr-IN" sz="3000" dirty="0"/>
              <a:t> </a:t>
            </a:r>
            <a:r>
              <a:rPr lang="mr-IN" sz="3000" dirty="0" err="1"/>
              <a:t>q</a:t>
            </a:r>
            <a:r>
              <a:rPr lang="mr-IN" sz="3000" dirty="0"/>
              <a:t> &lt; </a:t>
            </a:r>
            <a:r>
              <a:rPr lang="mr-IN" sz="3000" dirty="0" err="1"/>
              <a:t>list</a:t>
            </a:r>
            <a:r>
              <a:rPr lang="mr-IN" sz="3000" dirty="0"/>
              <a:t>[j+1]..</a:t>
            </a:r>
            <a:r>
              <a:rPr lang="mr-IN" sz="3000" dirty="0" err="1"/>
              <a:t>list</a:t>
            </a:r>
            <a:r>
              <a:rPr lang="mr-IN" sz="3000" dirty="0"/>
              <a:t>[n-1] </a:t>
            </a:r>
            <a:r>
              <a:rPr lang="mr-IN" sz="3000" dirty="0" smtClean="0"/>
              <a:t>}</a:t>
            </a:r>
            <a:endParaRPr lang="en-US" sz="3000" dirty="0" smtClean="0"/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r>
              <a:rPr lang="en-US" sz="3000" dirty="0" smtClean="0"/>
              <a:t>Since this invariant is correct, then you can be sure that the final result is correct (i.e. the returned k is such that </a:t>
            </a:r>
            <a:r>
              <a:rPr lang="en-US" sz="3000" dirty="0"/>
              <a:t>a[k] &lt;= q &lt;= a[k + 1</a:t>
            </a:r>
            <a:r>
              <a:rPr lang="en-US" sz="3000" dirty="0" smtClean="0"/>
              <a:t>])</a:t>
            </a:r>
            <a:r>
              <a:rPr lang="mr-IN" sz="3000" dirty="0"/>
              <a:t/>
            </a:r>
            <a:br>
              <a:rPr lang="mr-IN" sz="3000" dirty="0"/>
            </a:br>
            <a:endParaRPr lang="en-US" sz="30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From last class</a:t>
            </a:r>
            <a:br>
              <a:rPr lang="en-US" dirty="0" smtClean="0"/>
            </a:br>
            <a:r>
              <a:rPr lang="en-US" sz="3000" dirty="0" smtClean="0"/>
              <a:t>Binary search variation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64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25.1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28700" y="1872162"/>
            <a:ext cx="72009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000" dirty="0" smtClean="0"/>
              <a:t>Now: only </a:t>
            </a:r>
            <a:r>
              <a:rPr lang="en-US" sz="3000" dirty="0"/>
              <a:t>allowed to move a disk either to Peg </a:t>
            </a:r>
            <a:r>
              <a:rPr lang="en-US" sz="3000" dirty="0" smtClean="0"/>
              <a:t>B </a:t>
            </a:r>
            <a:r>
              <a:rPr lang="en-US" sz="3000" dirty="0"/>
              <a:t>from another peg or from Peg </a:t>
            </a:r>
            <a:r>
              <a:rPr lang="en-US" sz="3000" dirty="0" smtClean="0"/>
              <a:t>B </a:t>
            </a:r>
            <a:r>
              <a:rPr lang="en-US" sz="3000" dirty="0"/>
              <a:t>to another peg</a:t>
            </a:r>
            <a:r>
              <a:rPr lang="en-US" sz="3000" dirty="0" smtClean="0"/>
              <a:t>.</a:t>
            </a:r>
          </a:p>
          <a:p>
            <a:pPr algn="just"/>
            <a:endParaRPr lang="en-US" sz="3000" dirty="0"/>
          </a:p>
          <a:p>
            <a:pPr algn="just"/>
            <a:r>
              <a:rPr lang="en-US" sz="3000" dirty="0" smtClean="0"/>
              <a:t>Any ideas? </a:t>
            </a:r>
          </a:p>
          <a:p>
            <a:pPr algn="just"/>
            <a:endParaRPr lang="en-US" sz="3000" dirty="0"/>
          </a:p>
          <a:p>
            <a:pPr algn="just"/>
            <a:r>
              <a:rPr lang="en-US" sz="3000" dirty="0" smtClean="0"/>
              <a:t>Try coding it out now! Test with smaller inputs (e.g. 2 to 4 disks) and check manually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70209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25.1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79409" y="1779814"/>
            <a:ext cx="8955055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rgbClr val="D73A49"/>
                </a:solidFill>
              </a:rPr>
              <a:t>void</a:t>
            </a:r>
            <a:r>
              <a:rPr lang="en-US" sz="2500" dirty="0"/>
              <a:t> </a:t>
            </a:r>
            <a:r>
              <a:rPr lang="en-US" sz="2500" dirty="0" smtClean="0">
                <a:solidFill>
                  <a:srgbClr val="6F42C1"/>
                </a:solidFill>
              </a:rPr>
              <a:t>solve</a:t>
            </a:r>
            <a:r>
              <a:rPr lang="en-US" sz="2500" dirty="0" smtClean="0"/>
              <a:t>(</a:t>
            </a:r>
            <a:r>
              <a:rPr lang="en-US" sz="2500" dirty="0" smtClean="0">
                <a:solidFill>
                  <a:srgbClr val="D73A49"/>
                </a:solidFill>
              </a:rPr>
              <a:t>long</a:t>
            </a:r>
            <a:r>
              <a:rPr lang="en-US" sz="2500" dirty="0" smtClean="0"/>
              <a:t> k, </a:t>
            </a:r>
            <a:r>
              <a:rPr lang="en-US" sz="2500" dirty="0">
                <a:solidFill>
                  <a:srgbClr val="D73A49"/>
                </a:solidFill>
              </a:rPr>
              <a:t>long</a:t>
            </a:r>
            <a:r>
              <a:rPr lang="en-US" sz="2500" dirty="0"/>
              <a:t> </a:t>
            </a:r>
            <a:r>
              <a:rPr lang="en-US" sz="2500" dirty="0" smtClean="0"/>
              <a:t>source, </a:t>
            </a:r>
            <a:r>
              <a:rPr lang="en-US" sz="2500" dirty="0">
                <a:solidFill>
                  <a:srgbClr val="D73A49"/>
                </a:solidFill>
              </a:rPr>
              <a:t>long</a:t>
            </a:r>
            <a:r>
              <a:rPr lang="en-US" sz="2500" dirty="0"/>
              <a:t> </a:t>
            </a:r>
            <a:r>
              <a:rPr lang="en-US" sz="2500" dirty="0" err="1" smtClean="0"/>
              <a:t>dest</a:t>
            </a:r>
            <a:r>
              <a:rPr lang="en-US" sz="2500" dirty="0" smtClean="0"/>
              <a:t>, </a:t>
            </a:r>
            <a:r>
              <a:rPr lang="en-US" sz="2500" dirty="0">
                <a:solidFill>
                  <a:srgbClr val="D73A49"/>
                </a:solidFill>
              </a:rPr>
              <a:t>long</a:t>
            </a:r>
            <a:r>
              <a:rPr lang="en-US" sz="2500" dirty="0"/>
              <a:t> </a:t>
            </a:r>
            <a:r>
              <a:rPr lang="en-US" sz="2500" dirty="0" smtClean="0"/>
              <a:t>placeholder) {</a:t>
            </a:r>
          </a:p>
          <a:p>
            <a:r>
              <a:rPr lang="en-US" sz="2500" dirty="0"/>
              <a:t> </a:t>
            </a:r>
            <a:r>
              <a:rPr lang="en-US" sz="2500" dirty="0" smtClean="0"/>
              <a:t>  </a:t>
            </a:r>
            <a:r>
              <a:rPr lang="en-US" sz="2500" dirty="0" smtClean="0">
                <a:solidFill>
                  <a:srgbClr val="D73A49"/>
                </a:solidFill>
              </a:rPr>
              <a:t>if </a:t>
            </a:r>
            <a:r>
              <a:rPr lang="en-US" sz="2500" dirty="0" smtClean="0"/>
              <a:t>(k == 1) {</a:t>
            </a:r>
          </a:p>
          <a:p>
            <a:r>
              <a:rPr lang="en-US" sz="2500" dirty="0">
                <a:solidFill>
                  <a:srgbClr val="D73A49"/>
                </a:solidFill>
              </a:rPr>
              <a:t> </a:t>
            </a:r>
            <a:r>
              <a:rPr lang="en-US" sz="2500" dirty="0" smtClean="0">
                <a:solidFill>
                  <a:srgbClr val="D73A49"/>
                </a:solidFill>
              </a:rPr>
              <a:t>    </a:t>
            </a:r>
            <a:r>
              <a:rPr lang="en-US" sz="2500" dirty="0" smtClean="0"/>
              <a:t>move(k, source, </a:t>
            </a:r>
            <a:r>
              <a:rPr lang="en-US" sz="2500" dirty="0" err="1" smtClean="0"/>
              <a:t>dest</a:t>
            </a:r>
            <a:r>
              <a:rPr lang="en-US" sz="2500" dirty="0" smtClean="0"/>
              <a:t>);</a:t>
            </a:r>
          </a:p>
          <a:p>
            <a:r>
              <a:rPr lang="en-US" sz="2500" dirty="0">
                <a:solidFill>
                  <a:srgbClr val="D73A49"/>
                </a:solidFill>
              </a:rPr>
              <a:t> </a:t>
            </a:r>
            <a:r>
              <a:rPr lang="en-US" sz="2500" dirty="0" smtClean="0">
                <a:solidFill>
                  <a:srgbClr val="D73A49"/>
                </a:solidFill>
              </a:rPr>
              <a:t> </a:t>
            </a:r>
            <a:r>
              <a:rPr lang="en-US" sz="2500" dirty="0" smtClean="0"/>
              <a:t>} </a:t>
            </a:r>
            <a:r>
              <a:rPr lang="en-US" sz="2500" dirty="0" smtClean="0">
                <a:solidFill>
                  <a:srgbClr val="D73A49"/>
                </a:solidFill>
              </a:rPr>
              <a:t>else </a:t>
            </a:r>
            <a:r>
              <a:rPr lang="en-US" sz="2500" dirty="0" smtClean="0"/>
              <a:t>{</a:t>
            </a:r>
          </a:p>
          <a:p>
            <a:r>
              <a:rPr lang="en-US" sz="2500" dirty="0">
                <a:solidFill>
                  <a:srgbClr val="D73A49"/>
                </a:solidFill>
              </a:rPr>
              <a:t> </a:t>
            </a:r>
            <a:r>
              <a:rPr lang="en-US" sz="2500" dirty="0" smtClean="0">
                <a:solidFill>
                  <a:srgbClr val="D73A49"/>
                </a:solidFill>
              </a:rPr>
              <a:t>   </a:t>
            </a:r>
            <a:r>
              <a:rPr lang="en-US" sz="2500" dirty="0" smtClean="0"/>
              <a:t>solve(k </a:t>
            </a:r>
            <a:r>
              <a:rPr lang="mr-IN" sz="2500" dirty="0" smtClean="0"/>
              <a:t>–</a:t>
            </a:r>
            <a:r>
              <a:rPr lang="en-US" sz="2500" dirty="0" smtClean="0"/>
              <a:t> 1,  source, placeholder, </a:t>
            </a:r>
            <a:r>
              <a:rPr lang="en-US" sz="2500" dirty="0" err="1" smtClean="0"/>
              <a:t>dest</a:t>
            </a:r>
            <a:r>
              <a:rPr lang="en-US" sz="2500" dirty="0" smtClean="0"/>
              <a:t>);</a:t>
            </a:r>
          </a:p>
          <a:p>
            <a:r>
              <a:rPr lang="en-US" sz="2500" dirty="0" smtClean="0">
                <a:solidFill>
                  <a:srgbClr val="D73A49"/>
                </a:solidFill>
              </a:rPr>
              <a:t>    </a:t>
            </a:r>
            <a:r>
              <a:rPr lang="en-US" sz="2500" dirty="0" smtClean="0"/>
              <a:t>move(k, source, </a:t>
            </a:r>
            <a:r>
              <a:rPr lang="en-US" sz="2500" dirty="0" err="1" smtClean="0"/>
              <a:t>dest</a:t>
            </a:r>
            <a:r>
              <a:rPr lang="en-US" sz="2500" dirty="0" smtClean="0"/>
              <a:t>);</a:t>
            </a:r>
          </a:p>
          <a:p>
            <a:r>
              <a:rPr lang="en-US" sz="2500" dirty="0">
                <a:solidFill>
                  <a:srgbClr val="D73A49"/>
                </a:solidFill>
              </a:rPr>
              <a:t> </a:t>
            </a:r>
            <a:r>
              <a:rPr lang="en-US" sz="2500" dirty="0" smtClean="0">
                <a:solidFill>
                  <a:srgbClr val="D73A49"/>
                </a:solidFill>
              </a:rPr>
              <a:t>   </a:t>
            </a:r>
            <a:r>
              <a:rPr lang="en-US" sz="2500" dirty="0" smtClean="0"/>
              <a:t>solve(k </a:t>
            </a:r>
            <a:r>
              <a:rPr lang="mr-IN" sz="2500" dirty="0" smtClean="0"/>
              <a:t>–</a:t>
            </a:r>
            <a:r>
              <a:rPr lang="en-US" sz="2500" dirty="0" smtClean="0"/>
              <a:t> 1, placeholder, </a:t>
            </a:r>
            <a:r>
              <a:rPr lang="en-US" sz="2500" dirty="0" err="1" smtClean="0"/>
              <a:t>dest</a:t>
            </a:r>
            <a:r>
              <a:rPr lang="en-US" sz="2500" dirty="0" smtClean="0"/>
              <a:t>, source);</a:t>
            </a:r>
          </a:p>
          <a:p>
            <a:r>
              <a:rPr lang="en-US" sz="2500" dirty="0">
                <a:solidFill>
                  <a:srgbClr val="D73A49"/>
                </a:solidFill>
              </a:rPr>
              <a:t> </a:t>
            </a:r>
            <a:r>
              <a:rPr lang="en-US" sz="2500" dirty="0" smtClean="0">
                <a:solidFill>
                  <a:srgbClr val="D73A49"/>
                </a:solidFill>
              </a:rPr>
              <a:t> </a:t>
            </a:r>
            <a:r>
              <a:rPr lang="en-US" sz="2500" dirty="0" smtClean="0"/>
              <a:t>}</a:t>
            </a:r>
          </a:p>
          <a:p>
            <a:r>
              <a:rPr lang="en-US" sz="25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8913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25.1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79409" y="1779814"/>
            <a:ext cx="8955055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rgbClr val="D73A49"/>
                </a:solidFill>
              </a:rPr>
              <a:t>void</a:t>
            </a:r>
            <a:r>
              <a:rPr lang="en-US" sz="2500" dirty="0"/>
              <a:t> </a:t>
            </a:r>
            <a:r>
              <a:rPr lang="en-US" sz="2500" dirty="0" smtClean="0">
                <a:solidFill>
                  <a:srgbClr val="6F42C1"/>
                </a:solidFill>
              </a:rPr>
              <a:t>solve</a:t>
            </a:r>
            <a:r>
              <a:rPr lang="en-US" sz="2500" dirty="0" smtClean="0"/>
              <a:t>(</a:t>
            </a:r>
            <a:r>
              <a:rPr lang="en-US" sz="2500" dirty="0" smtClean="0">
                <a:solidFill>
                  <a:srgbClr val="D73A49"/>
                </a:solidFill>
              </a:rPr>
              <a:t>long</a:t>
            </a:r>
            <a:r>
              <a:rPr lang="en-US" sz="2500" dirty="0" smtClean="0"/>
              <a:t> k, </a:t>
            </a:r>
            <a:r>
              <a:rPr lang="en-US" sz="2500" dirty="0">
                <a:solidFill>
                  <a:srgbClr val="D73A49"/>
                </a:solidFill>
              </a:rPr>
              <a:t>long</a:t>
            </a:r>
            <a:r>
              <a:rPr lang="en-US" sz="2500" dirty="0"/>
              <a:t> </a:t>
            </a:r>
            <a:r>
              <a:rPr lang="en-US" sz="2500" dirty="0" smtClean="0"/>
              <a:t>source, </a:t>
            </a:r>
            <a:r>
              <a:rPr lang="en-US" sz="2500" dirty="0">
                <a:solidFill>
                  <a:srgbClr val="D73A49"/>
                </a:solidFill>
              </a:rPr>
              <a:t>long</a:t>
            </a:r>
            <a:r>
              <a:rPr lang="en-US" sz="2500" dirty="0"/>
              <a:t> </a:t>
            </a:r>
            <a:r>
              <a:rPr lang="en-US" sz="2500" dirty="0" err="1" smtClean="0"/>
              <a:t>dest</a:t>
            </a:r>
            <a:r>
              <a:rPr lang="en-US" sz="2500" dirty="0" smtClean="0"/>
              <a:t>, </a:t>
            </a:r>
            <a:r>
              <a:rPr lang="en-US" sz="2500" dirty="0">
                <a:solidFill>
                  <a:srgbClr val="D73A49"/>
                </a:solidFill>
              </a:rPr>
              <a:t>long</a:t>
            </a:r>
            <a:r>
              <a:rPr lang="en-US" sz="2500" dirty="0"/>
              <a:t> </a:t>
            </a:r>
            <a:r>
              <a:rPr lang="en-US" sz="2500" dirty="0" smtClean="0"/>
              <a:t>placeholder) {</a:t>
            </a:r>
          </a:p>
          <a:p>
            <a:r>
              <a:rPr lang="en-US" sz="2500" dirty="0"/>
              <a:t> </a:t>
            </a:r>
            <a:r>
              <a:rPr lang="en-US" sz="2500" dirty="0" smtClean="0"/>
              <a:t>  </a:t>
            </a:r>
            <a:r>
              <a:rPr lang="en-US" sz="2500" dirty="0" smtClean="0">
                <a:solidFill>
                  <a:srgbClr val="D73A49"/>
                </a:solidFill>
              </a:rPr>
              <a:t>if </a:t>
            </a:r>
            <a:r>
              <a:rPr lang="en-US" sz="2500" dirty="0" smtClean="0"/>
              <a:t>(k == 1) {</a:t>
            </a:r>
          </a:p>
          <a:p>
            <a:r>
              <a:rPr lang="en-US" sz="2500" dirty="0">
                <a:solidFill>
                  <a:srgbClr val="D73A49"/>
                </a:solidFill>
              </a:rPr>
              <a:t> </a:t>
            </a:r>
            <a:r>
              <a:rPr lang="en-US" sz="2500" dirty="0" smtClean="0">
                <a:solidFill>
                  <a:srgbClr val="D73A49"/>
                </a:solidFill>
              </a:rPr>
              <a:t>    </a:t>
            </a:r>
            <a:r>
              <a:rPr lang="en-US" sz="2500" dirty="0" smtClean="0"/>
              <a:t>move(k, source, </a:t>
            </a:r>
            <a:r>
              <a:rPr lang="en-US" sz="2500" dirty="0" err="1" smtClean="0"/>
              <a:t>dest</a:t>
            </a:r>
            <a:r>
              <a:rPr lang="en-US" sz="2500" dirty="0" smtClean="0"/>
              <a:t>); </a:t>
            </a:r>
            <a:r>
              <a:rPr lang="en-US" sz="2500" dirty="0" smtClean="0">
                <a:solidFill>
                  <a:srgbClr val="6A737D"/>
                </a:solidFill>
              </a:rPr>
              <a:t>// Problem line</a:t>
            </a:r>
            <a:endParaRPr lang="en-US" sz="2500" dirty="0" smtClean="0"/>
          </a:p>
          <a:p>
            <a:r>
              <a:rPr lang="en-US" sz="2500" dirty="0">
                <a:solidFill>
                  <a:srgbClr val="D73A49"/>
                </a:solidFill>
              </a:rPr>
              <a:t> </a:t>
            </a:r>
            <a:r>
              <a:rPr lang="en-US" sz="2500" dirty="0" smtClean="0">
                <a:solidFill>
                  <a:srgbClr val="D73A49"/>
                </a:solidFill>
              </a:rPr>
              <a:t> </a:t>
            </a:r>
            <a:r>
              <a:rPr lang="en-US" sz="2500" dirty="0" smtClean="0"/>
              <a:t>} </a:t>
            </a:r>
            <a:r>
              <a:rPr lang="en-US" sz="2500" dirty="0" smtClean="0">
                <a:solidFill>
                  <a:srgbClr val="D73A49"/>
                </a:solidFill>
              </a:rPr>
              <a:t>else </a:t>
            </a:r>
            <a:r>
              <a:rPr lang="en-US" sz="2500" dirty="0" smtClean="0"/>
              <a:t>{</a:t>
            </a:r>
          </a:p>
          <a:p>
            <a:r>
              <a:rPr lang="en-US" sz="2500" dirty="0">
                <a:solidFill>
                  <a:srgbClr val="D73A49"/>
                </a:solidFill>
              </a:rPr>
              <a:t> </a:t>
            </a:r>
            <a:r>
              <a:rPr lang="en-US" sz="2500" dirty="0" smtClean="0">
                <a:solidFill>
                  <a:srgbClr val="D73A49"/>
                </a:solidFill>
              </a:rPr>
              <a:t>   </a:t>
            </a:r>
            <a:r>
              <a:rPr lang="en-US" sz="2500" dirty="0" smtClean="0"/>
              <a:t>solve(k </a:t>
            </a:r>
            <a:r>
              <a:rPr lang="mr-IN" sz="2500" dirty="0" smtClean="0"/>
              <a:t>–</a:t>
            </a:r>
            <a:r>
              <a:rPr lang="en-US" sz="2500" dirty="0" smtClean="0"/>
              <a:t> 1,  source, placeholder, </a:t>
            </a:r>
            <a:r>
              <a:rPr lang="en-US" sz="2500" dirty="0" err="1" smtClean="0"/>
              <a:t>dest</a:t>
            </a:r>
            <a:r>
              <a:rPr lang="en-US" sz="2500" dirty="0" smtClean="0"/>
              <a:t>);</a:t>
            </a:r>
          </a:p>
          <a:p>
            <a:r>
              <a:rPr lang="en-US" sz="2500" dirty="0" smtClean="0">
                <a:solidFill>
                  <a:srgbClr val="D73A49"/>
                </a:solidFill>
              </a:rPr>
              <a:t>    </a:t>
            </a:r>
            <a:r>
              <a:rPr lang="en-US" sz="2500" dirty="0" smtClean="0"/>
              <a:t>move(k, source, </a:t>
            </a:r>
            <a:r>
              <a:rPr lang="en-US" sz="2500" dirty="0" err="1" smtClean="0"/>
              <a:t>dest</a:t>
            </a:r>
            <a:r>
              <a:rPr lang="en-US" sz="2500" dirty="0" smtClean="0"/>
              <a:t>); </a:t>
            </a:r>
            <a:r>
              <a:rPr lang="en-US" sz="2500" dirty="0">
                <a:solidFill>
                  <a:srgbClr val="6A737D"/>
                </a:solidFill>
              </a:rPr>
              <a:t>// </a:t>
            </a:r>
            <a:r>
              <a:rPr lang="en-US" sz="2500" dirty="0" smtClean="0">
                <a:solidFill>
                  <a:srgbClr val="6A737D"/>
                </a:solidFill>
              </a:rPr>
              <a:t>Problem line</a:t>
            </a:r>
            <a:endParaRPr lang="en-US" sz="2500" dirty="0" smtClean="0"/>
          </a:p>
          <a:p>
            <a:r>
              <a:rPr lang="en-US" sz="2500" dirty="0">
                <a:solidFill>
                  <a:srgbClr val="D73A49"/>
                </a:solidFill>
              </a:rPr>
              <a:t> </a:t>
            </a:r>
            <a:r>
              <a:rPr lang="en-US" sz="2500" dirty="0" smtClean="0">
                <a:solidFill>
                  <a:srgbClr val="D73A49"/>
                </a:solidFill>
              </a:rPr>
              <a:t>   </a:t>
            </a:r>
            <a:r>
              <a:rPr lang="en-US" sz="2500" dirty="0" smtClean="0"/>
              <a:t>solve(k </a:t>
            </a:r>
            <a:r>
              <a:rPr lang="mr-IN" sz="2500" dirty="0" smtClean="0"/>
              <a:t>–</a:t>
            </a:r>
            <a:r>
              <a:rPr lang="en-US" sz="2500" dirty="0" smtClean="0"/>
              <a:t> 1, placeholder, </a:t>
            </a:r>
            <a:r>
              <a:rPr lang="en-US" sz="2500" dirty="0" err="1" smtClean="0"/>
              <a:t>dest</a:t>
            </a:r>
            <a:r>
              <a:rPr lang="en-US" sz="2500" dirty="0" smtClean="0"/>
              <a:t>, source);</a:t>
            </a:r>
          </a:p>
          <a:p>
            <a:r>
              <a:rPr lang="en-US" sz="2500" dirty="0">
                <a:solidFill>
                  <a:srgbClr val="D73A49"/>
                </a:solidFill>
              </a:rPr>
              <a:t> </a:t>
            </a:r>
            <a:r>
              <a:rPr lang="en-US" sz="2500" dirty="0" smtClean="0">
                <a:solidFill>
                  <a:srgbClr val="D73A49"/>
                </a:solidFill>
              </a:rPr>
              <a:t> </a:t>
            </a:r>
            <a:r>
              <a:rPr lang="en-US" sz="2500" dirty="0" smtClean="0"/>
              <a:t>}</a:t>
            </a:r>
          </a:p>
          <a:p>
            <a:r>
              <a:rPr lang="en-US" sz="25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4462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5029</TotalTime>
  <Words>3388</Words>
  <Application>Microsoft Macintosh PowerPoint</Application>
  <PresentationFormat>On-screen Show (4:3)</PresentationFormat>
  <Paragraphs>656</Paragraphs>
  <Slides>60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Calibri</vt:lpstr>
      <vt:lpstr>Franklin Gothic Book</vt:lpstr>
      <vt:lpstr>Monaco</vt:lpstr>
      <vt:lpstr>Roboto</vt:lpstr>
      <vt:lpstr>Wingdings</vt:lpstr>
      <vt:lpstr>Crop</vt:lpstr>
      <vt:lpstr>Tutorial 10 Group C10</vt:lpstr>
      <vt:lpstr>Plans for today</vt:lpstr>
      <vt:lpstr>Problem 25.1</vt:lpstr>
      <vt:lpstr>Problem 25.1</vt:lpstr>
      <vt:lpstr>PowerPoint Presentation</vt:lpstr>
      <vt:lpstr>Problem 25.1</vt:lpstr>
      <vt:lpstr>Problem 25.1</vt:lpstr>
      <vt:lpstr>Problem 25.1</vt:lpstr>
      <vt:lpstr>Problem 25.1</vt:lpstr>
      <vt:lpstr>PowerPoint Presentation</vt:lpstr>
      <vt:lpstr>Problem 25.1</vt:lpstr>
      <vt:lpstr>Problem 25.1</vt:lpstr>
      <vt:lpstr>Problem 25.1</vt:lpstr>
      <vt:lpstr>Problem 26.1</vt:lpstr>
      <vt:lpstr>Problem 26.1</vt:lpstr>
      <vt:lpstr>Problem 26.1</vt:lpstr>
      <vt:lpstr>Problem 26.1</vt:lpstr>
      <vt:lpstr>Problem 26.1</vt:lpstr>
      <vt:lpstr>Problem 26.1</vt:lpstr>
      <vt:lpstr>Problem 26.1</vt:lpstr>
      <vt:lpstr>Problem 27.1 (may skip) nqueens</vt:lpstr>
      <vt:lpstr>Problem 27.1 nqueens</vt:lpstr>
      <vt:lpstr>Problem 27.1 nqueens</vt:lpstr>
      <vt:lpstr>PowerPoint Presentation</vt:lpstr>
      <vt:lpstr>Problem 27.1 nqueens</vt:lpstr>
      <vt:lpstr>Problem 27.1 nqueens</vt:lpstr>
      <vt:lpstr>PowerPoint Presentation</vt:lpstr>
      <vt:lpstr>Problem 27.1 nqueens</vt:lpstr>
      <vt:lpstr>Problem 27.2 </vt:lpstr>
      <vt:lpstr>Problem 27.2</vt:lpstr>
      <vt:lpstr>Problem 27.2</vt:lpstr>
      <vt:lpstr>Problem 27.2</vt:lpstr>
      <vt:lpstr>Problem 27.2</vt:lpstr>
      <vt:lpstr>PE1 Newton</vt:lpstr>
      <vt:lpstr>PE1 Newton</vt:lpstr>
      <vt:lpstr>PE1 Newton</vt:lpstr>
      <vt:lpstr>PE1 Newton</vt:lpstr>
      <vt:lpstr>PE1 Square</vt:lpstr>
      <vt:lpstr>PE1 Square</vt:lpstr>
      <vt:lpstr>PE1 Square</vt:lpstr>
      <vt:lpstr>PE1 Square</vt:lpstr>
      <vt:lpstr>PE1 Square</vt:lpstr>
      <vt:lpstr>PE1 Square</vt:lpstr>
      <vt:lpstr>PE1 Square</vt:lpstr>
      <vt:lpstr>PE1 Square</vt:lpstr>
      <vt:lpstr>PE1 Square</vt:lpstr>
      <vt:lpstr>PE1 Square</vt:lpstr>
      <vt:lpstr>PE1 Square</vt:lpstr>
      <vt:lpstr>PE1 Digits</vt:lpstr>
      <vt:lpstr>PE1 Digits</vt:lpstr>
      <vt:lpstr>From last class Binary search variation</vt:lpstr>
      <vt:lpstr>From last class Binary search variation</vt:lpstr>
      <vt:lpstr>From last class Binary search variation</vt:lpstr>
      <vt:lpstr>From last class Binary search variation</vt:lpstr>
      <vt:lpstr>From last class Binary search variation</vt:lpstr>
      <vt:lpstr>From last class Binary search variation</vt:lpstr>
      <vt:lpstr>From last class Binary search variation</vt:lpstr>
      <vt:lpstr>From last class Binary search variation</vt:lpstr>
      <vt:lpstr>From last class Binary search variation</vt:lpstr>
      <vt:lpstr>From last class Binary search variation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 1 Group XX</dc:title>
  <dc:creator>Ooi Wei Tsang</dc:creator>
  <cp:lastModifiedBy>Joanne Ong Cui Fang</cp:lastModifiedBy>
  <cp:revision>789</cp:revision>
  <dcterms:created xsi:type="dcterms:W3CDTF">2018-08-20T03:20:59Z</dcterms:created>
  <dcterms:modified xsi:type="dcterms:W3CDTF">2018-11-05T05:14:15Z</dcterms:modified>
</cp:coreProperties>
</file>